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9" r:id="rId2"/>
    <p:sldId id="262" r:id="rId3"/>
    <p:sldId id="257" r:id="rId4"/>
    <p:sldId id="263" r:id="rId5"/>
    <p:sldId id="261" r:id="rId6"/>
    <p:sldId id="264" r:id="rId7"/>
    <p:sldId id="265" r:id="rId8"/>
    <p:sldId id="260" r:id="rId9"/>
  </p:sldIdLst>
  <p:sldSz cx="13716000" cy="17146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33"/>
    <a:srgbClr val="003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4"/>
    <p:restoredTop sz="96327"/>
  </p:normalViewPr>
  <p:slideViewPr>
    <p:cSldViewPr snapToGrid="0" showGuides="1">
      <p:cViewPr>
        <p:scale>
          <a:sx n="40" d="100"/>
          <a:sy n="40" d="100"/>
        </p:scale>
        <p:origin x="3296" y="1088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624BFB-A700-014A-F803-9C13690CCD50}"/>
              </a:ext>
            </a:extLst>
          </p:cNvPr>
          <p:cNvSpPr/>
          <p:nvPr userDrawn="1"/>
        </p:nvSpPr>
        <p:spPr>
          <a:xfrm>
            <a:off x="0" y="0"/>
            <a:ext cx="13716000" cy="17146588"/>
          </a:xfrm>
          <a:prstGeom prst="rect">
            <a:avLst/>
          </a:prstGeom>
          <a:solidFill>
            <a:srgbClr val="003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152D44-62BF-0534-956D-920A7F497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063" y="796925"/>
            <a:ext cx="11917362" cy="1309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aseline="0">
                <a:solidFill>
                  <a:schemeClr val="bg1"/>
                </a:solidFill>
                <a:latin typeface="Gelion" pitchFamily="2" charset="77"/>
              </a:defRPr>
            </a:lvl1pPr>
          </a:lstStyle>
          <a:p>
            <a:pPr lvl="0"/>
            <a:r>
              <a:rPr lang="de-DE" dirty="0"/>
              <a:t>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11471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2" userDrawn="1">
          <p15:clr>
            <a:srgbClr val="FBAE40"/>
          </p15:clr>
        </p15:guide>
        <p15:guide id="2" pos="555" userDrawn="1">
          <p15:clr>
            <a:srgbClr val="FBAE40"/>
          </p15:clr>
        </p15:guide>
        <p15:guide id="3" pos="8062" userDrawn="1">
          <p15:clr>
            <a:srgbClr val="FBAE40"/>
          </p15:clr>
        </p15:guide>
        <p15:guide id="4" orient="horz" pos="1025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624BFB-A700-014A-F803-9C13690CCD50}"/>
              </a:ext>
            </a:extLst>
          </p:cNvPr>
          <p:cNvSpPr/>
          <p:nvPr userDrawn="1"/>
        </p:nvSpPr>
        <p:spPr>
          <a:xfrm>
            <a:off x="0" y="0"/>
            <a:ext cx="13716000" cy="17146588"/>
          </a:xfrm>
          <a:prstGeom prst="rect">
            <a:avLst/>
          </a:prstGeom>
          <a:solidFill>
            <a:srgbClr val="000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152D44-62BF-0534-956D-920A7F497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063" y="796925"/>
            <a:ext cx="11917362" cy="1309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aseline="0">
                <a:solidFill>
                  <a:schemeClr val="bg1"/>
                </a:solidFill>
                <a:latin typeface="Gelion" pitchFamily="2" charset="77"/>
              </a:defRPr>
            </a:lvl1pPr>
          </a:lstStyle>
          <a:p>
            <a:pPr lvl="0"/>
            <a:r>
              <a:rPr lang="de-DE" dirty="0"/>
              <a:t>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29422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2">
          <p15:clr>
            <a:srgbClr val="FBAE40"/>
          </p15:clr>
        </p15:guide>
        <p15:guide id="2" pos="555">
          <p15:clr>
            <a:srgbClr val="FBAE40"/>
          </p15:clr>
        </p15:guide>
        <p15:guide id="3" pos="8062">
          <p15:clr>
            <a:srgbClr val="FBAE40"/>
          </p15:clr>
        </p15:guide>
        <p15:guide id="4" orient="horz" pos="102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C0D09B0-9595-540C-331D-952DE127E2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71465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7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68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1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4.emf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2.emf"/><Relationship Id="rId5" Type="http://schemas.openxmlformats.org/officeDocument/2006/relationships/image" Target="../media/image7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6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E80155-CC1E-50A6-4D35-FA38A9B56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7200" dirty="0">
                <a:effectLst/>
                <a:latin typeface="Gelion" pitchFamily="2" charset="77"/>
              </a:rPr>
              <a:t>Unser Leitungsnetz misst 118 Kilometer und reicht mittlerweile vom Land-</a:t>
            </a:r>
            <a:r>
              <a:rPr lang="de-DE" sz="7200" dirty="0" err="1">
                <a:effectLst/>
                <a:latin typeface="Gelion" pitchFamily="2" charset="77"/>
              </a:rPr>
              <a:t>wehrkanal</a:t>
            </a:r>
            <a:r>
              <a:rPr lang="de-DE" sz="7200" dirty="0">
                <a:effectLst/>
                <a:latin typeface="Gelion" pitchFamily="2" charset="77"/>
              </a:rPr>
              <a:t> in Kreuzberg über die Grenzallee in Neukölln, Reuterkiez und Körnerpark bis an das Tempelhofer Feld. 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BE3EA0-4455-9584-E918-100417D3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84" y="12333169"/>
            <a:ext cx="1823719" cy="18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7A242EB0-110A-9764-8C2F-C6E9BFCE0E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835" t="1015" r="19397" b="1419"/>
          <a:stretch/>
        </p:blipFill>
        <p:spPr>
          <a:xfrm>
            <a:off x="0" y="0"/>
            <a:ext cx="13716000" cy="17146588"/>
          </a:xfrm>
        </p:spPr>
      </p:pic>
    </p:spTree>
    <p:extLst>
      <p:ext uri="{BB962C8B-B14F-4D97-AF65-F5344CB8AC3E}">
        <p14:creationId xmlns:p14="http://schemas.microsoft.com/office/powerpoint/2010/main" val="22932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D84D5D-D64C-8BA8-5DFE-9FE498806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8800" dirty="0">
                <a:effectLst/>
                <a:latin typeface="Gelion" pitchFamily="2" charset="77"/>
              </a:rPr>
              <a:t>Unser neues Block-heizkraftwerk mit Wärmepumpe </a:t>
            </a:r>
            <a:br>
              <a:rPr lang="de-DE" sz="8800" dirty="0">
                <a:effectLst/>
                <a:latin typeface="Gelion" pitchFamily="2" charset="77"/>
              </a:rPr>
            </a:br>
            <a:r>
              <a:rPr lang="de-DE" sz="8800" dirty="0">
                <a:effectLst/>
                <a:latin typeface="Gelion" pitchFamily="2" charset="77"/>
              </a:rPr>
              <a:t>ist </a:t>
            </a:r>
            <a:r>
              <a:rPr lang="de-DE" sz="8800" dirty="0" err="1">
                <a:effectLst/>
                <a:latin typeface="Gelion" pitchFamily="2" charset="77"/>
              </a:rPr>
              <a:t>wasserstoffready</a:t>
            </a:r>
            <a:r>
              <a:rPr lang="de-DE" sz="8800" dirty="0">
                <a:effectLst/>
                <a:latin typeface="Gelion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99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7A242EB0-110A-9764-8C2F-C6E9BFCE0E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5438" t="23715" r="50000" b="11475"/>
          <a:stretch/>
        </p:blipFill>
        <p:spPr>
          <a:xfrm>
            <a:off x="0" y="0"/>
            <a:ext cx="13716000" cy="17146588"/>
          </a:xfrm>
        </p:spPr>
      </p:pic>
    </p:spTree>
    <p:extLst>
      <p:ext uri="{BB962C8B-B14F-4D97-AF65-F5344CB8AC3E}">
        <p14:creationId xmlns:p14="http://schemas.microsoft.com/office/powerpoint/2010/main" val="343819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6CD7C4-4045-B60C-D9EC-30708AD8A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06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4F29A7D-724D-7171-7336-F4CC6B57B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06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9D6F706-1501-C893-396C-EC9AE1ACA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5433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19F3FE-6CF0-28D8-6DC2-F78DE6846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063" y="796926"/>
            <a:ext cx="11917362" cy="1110252"/>
          </a:xfrm>
        </p:spPr>
        <p:txBody>
          <a:bodyPr/>
          <a:lstStyle/>
          <a:p>
            <a:r>
              <a:rPr lang="de-DE" dirty="0" err="1"/>
              <a:t>Iconübersicht</a:t>
            </a:r>
            <a:r>
              <a:rPr lang="de-DE" dirty="0"/>
              <a:t>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9D5FAA-C24C-0A47-5B78-146D2A766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634" y="5855592"/>
            <a:ext cx="1823719" cy="18237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B4477D-9C9D-7876-BD9E-C1FC7838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128" y="2741419"/>
            <a:ext cx="1823719" cy="18237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1336E6C-BA72-AC6A-CD92-490C5FC3F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3" y="2806553"/>
            <a:ext cx="1823719" cy="15631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BA430F1-E32B-E315-2B05-DC0AABFBE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79" y="13069150"/>
            <a:ext cx="1823719" cy="15631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CD2DD58-CEDD-28D9-BA9E-4F017D797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5128" y="13143136"/>
            <a:ext cx="1823719" cy="1823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B528829-B6B0-29DE-FE28-6DEBE9059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1604" y="13069150"/>
            <a:ext cx="1823719" cy="18237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471195-3AB0-CF30-3557-1978FD4AF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584" y="13125673"/>
            <a:ext cx="1823719" cy="16934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21B59A-1709-E3ED-E68D-E4AAB2090D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1604" y="9248542"/>
            <a:ext cx="1823719" cy="18237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1AA4BE4-957F-6F82-1309-1364B44C1E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8634" y="2741419"/>
            <a:ext cx="1693453" cy="169345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CF53964-3FA0-5843-8B4D-BB5606636B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5128" y="9205661"/>
            <a:ext cx="1823719" cy="182371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E31F2C4-8D57-2AD9-63B1-360880BBCA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461" y="5747804"/>
            <a:ext cx="1432922" cy="188885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9BEB317-EDF2-EAD9-B2CD-FA2F585DBD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05659" y="5920725"/>
            <a:ext cx="1563188" cy="16934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9B3AA26-43DE-D954-2727-A26CE57710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1604" y="5944616"/>
            <a:ext cx="1823719" cy="182371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5D8413B-E296-E6CB-50C6-5D71627CA2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8080" y="9574207"/>
            <a:ext cx="1823719" cy="130265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6164006-531A-0F95-DADA-07A86D5B59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7788" y="9443941"/>
            <a:ext cx="1823719" cy="14329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D54047B-CD9F-CA18-D5D4-94063F416B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34204" y="7297192"/>
            <a:ext cx="1367789" cy="45593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22A2067-45CB-F68A-2C71-D763897220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51604" y="2748859"/>
            <a:ext cx="1823719" cy="18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HW">
      <a:dk1>
        <a:srgbClr val="000000"/>
      </a:dk1>
      <a:lt1>
        <a:srgbClr val="FFFFFF"/>
      </a:lt1>
      <a:dk2>
        <a:srgbClr val="000F32"/>
      </a:dk2>
      <a:lt2>
        <a:srgbClr val="002FFF"/>
      </a:lt2>
      <a:accent1>
        <a:srgbClr val="002FFF"/>
      </a:accent1>
      <a:accent2>
        <a:srgbClr val="FF5300"/>
      </a:accent2>
      <a:accent3>
        <a:srgbClr val="FFFFFF"/>
      </a:accent3>
      <a:accent4>
        <a:srgbClr val="FFAB8E"/>
      </a:accent4>
      <a:accent5>
        <a:srgbClr val="8397FF"/>
      </a:accent5>
      <a:accent6>
        <a:srgbClr val="7F8799"/>
      </a:accent6>
      <a:hlink>
        <a:srgbClr val="002FFF"/>
      </a:hlink>
      <a:folHlink>
        <a:srgbClr val="000F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38</Words>
  <Application>Microsoft Macintosh PowerPoint</Application>
  <PresentationFormat>Benutzerdefiniert</PresentationFormat>
  <Paragraphs>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Gelion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Leonie Egge</dc:creator>
  <cp:lastModifiedBy>Leonie Egge</cp:lastModifiedBy>
  <cp:revision>2</cp:revision>
  <dcterms:created xsi:type="dcterms:W3CDTF">2023-02-01T11:36:46Z</dcterms:created>
  <dcterms:modified xsi:type="dcterms:W3CDTF">2023-02-01T15:56:58Z</dcterms:modified>
</cp:coreProperties>
</file>