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48" r:id="rId2"/>
    <p:sldMasterId id="2147483661" r:id="rId3"/>
    <p:sldMasterId id="2147483663" r:id="rId4"/>
  </p:sldMasterIdLst>
  <p:notesMasterIdLst>
    <p:notesMasterId r:id="rId17"/>
  </p:notesMasterIdLst>
  <p:sldIdLst>
    <p:sldId id="269" r:id="rId5"/>
    <p:sldId id="306" r:id="rId6"/>
    <p:sldId id="307" r:id="rId7"/>
    <p:sldId id="300" r:id="rId8"/>
    <p:sldId id="272" r:id="rId9"/>
    <p:sldId id="293" r:id="rId10"/>
    <p:sldId id="282" r:id="rId11"/>
    <p:sldId id="308" r:id="rId12"/>
    <p:sldId id="289" r:id="rId13"/>
    <p:sldId id="301" r:id="rId14"/>
    <p:sldId id="302" r:id="rId15"/>
    <p:sldId id="292"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869" userDrawn="1">
          <p15:clr>
            <a:srgbClr val="A4A3A4"/>
          </p15:clr>
        </p15:guide>
        <p15:guide id="5" orient="horz" pos="3770" userDrawn="1">
          <p15:clr>
            <a:srgbClr val="A4A3A4"/>
          </p15:clr>
        </p15:guide>
        <p15:guide id="6" pos="737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892E10-D1B6-BE61-DDC8-2A3ED1C71457}" name="Cornelia Jeske" initials="CJ" userId="2f072303d8443d6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FF"/>
    <a:srgbClr val="FA6127"/>
    <a:srgbClr val="001033"/>
    <a:srgbClr val="F100FF"/>
    <a:srgbClr val="001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2"/>
    <p:restoredTop sz="93890"/>
  </p:normalViewPr>
  <p:slideViewPr>
    <p:cSldViewPr snapToGrid="0" snapToObjects="1" showGuides="1">
      <p:cViewPr varScale="1">
        <p:scale>
          <a:sx n="136" d="100"/>
          <a:sy n="136" d="100"/>
        </p:scale>
        <p:origin x="648" y="184"/>
      </p:cViewPr>
      <p:guideLst>
        <p:guide pos="869"/>
        <p:guide orient="horz" pos="3770"/>
        <p:guide pos="7378"/>
      </p:guideLst>
    </p:cSldViewPr>
  </p:slideViewPr>
  <p:outlineViewPr>
    <p:cViewPr>
      <p:scale>
        <a:sx n="33" d="100"/>
        <a:sy n="33" d="100"/>
      </p:scale>
      <p:origin x="0" y="0"/>
    </p:cViewPr>
    <p:sldLst>
      <p:sld r:id="rId1" collapse="1"/>
      <p:sld r:id="rId2" collapse="1"/>
    </p:sldLst>
  </p:outlin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0A9E6671-82A7-0942-9A8C-D199C65C1BAC}" type="datetimeFigureOut">
              <a:rPr lang="de-DE" smtClean="0"/>
              <a:pPr/>
              <a:t>11.01.23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AFDC263-7397-A04F-8FFC-2E1C3B3D7405}" type="slidenum">
              <a:rPr lang="de-DE" smtClean="0"/>
              <a:pPr/>
              <a:t>‹Nr.›</a:t>
            </a:fld>
            <a:endParaRPr lang="de-DE" dirty="0"/>
          </a:p>
        </p:txBody>
      </p:sp>
    </p:spTree>
    <p:extLst>
      <p:ext uri="{BB962C8B-B14F-4D97-AF65-F5344CB8AC3E}">
        <p14:creationId xmlns:p14="http://schemas.microsoft.com/office/powerpoint/2010/main" val="354598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Begrüßung – Ablauf</a:t>
            </a:r>
            <a:r>
              <a:rPr lang="de-DE" baseline="0" dirty="0"/>
              <a:t> – kurze Vorstellungsrunde</a:t>
            </a:r>
            <a:endParaRPr lang="de-DE" dirty="0"/>
          </a:p>
          <a:p>
            <a:endParaRPr lang="de-DE" dirty="0"/>
          </a:p>
        </p:txBody>
      </p:sp>
      <p:sp>
        <p:nvSpPr>
          <p:cNvPr id="4" name="Foliennummernplatzhalter 3"/>
          <p:cNvSpPr>
            <a:spLocks noGrp="1"/>
          </p:cNvSpPr>
          <p:nvPr>
            <p:ph type="sldNum" sz="quarter" idx="5"/>
          </p:nvPr>
        </p:nvSpPr>
        <p:spPr/>
        <p:txBody>
          <a:bodyPr/>
          <a:lstStyle/>
          <a:p>
            <a:fld id="{7AFDC263-7397-A04F-8FFC-2E1C3B3D7405}" type="slidenum">
              <a:rPr lang="de-DE" smtClean="0"/>
              <a:t>1</a:t>
            </a:fld>
            <a:endParaRPr lang="de-DE" dirty="0"/>
          </a:p>
        </p:txBody>
      </p:sp>
    </p:spTree>
    <p:extLst>
      <p:ext uri="{BB962C8B-B14F-4D97-AF65-F5344CB8AC3E}">
        <p14:creationId xmlns:p14="http://schemas.microsoft.com/office/powerpoint/2010/main" val="416697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none" strike="noStrike" kern="1200" baseline="0" dirty="0">
                <a:solidFill>
                  <a:schemeClr val="tx1"/>
                </a:solidFill>
                <a:ea typeface="+mn-ea"/>
                <a:cs typeface="+mn-cs"/>
              </a:rPr>
              <a:t>Digitalisierung: Die Wärmewende findet nicht nur auf der Erzeugungsseite statt. Auch die Digitalisierung des Wärmenetzes und damit die intelligente Steuerung des gesamten Wärmesystems leistet einen wichtigen Beitrag. Mit Hilfe von rund 1.400 digitalen Wärmezählern im Versorgungsgebiet verknüpfen wir Erzeugungs- und Verbrauchsdaten für Neuköllns und Kreuzbergs Fernwärme. Das ermöglicht, Wärme-Erzeugung und -Verbrauch bestmöglich aufeinander abzustimmen. Der Brennstoffeinsatz lässt sich so effizient steuern und senken. Davon profitieren Kunden und Umwelt. Störungen werden schnell erkannt und behoben. Gleichzeitig erhalten Kunden eine solide Zahlenbasis in Echtzeit für die energetische Optimierung ihrer Gebäude. Die digitalisierten Betriebsdaten der Hausstationen dienen auch als Basis für elektronische Abrechnungsprozesse. Sie sollen künftig auch Hausverwaltungen ihre Arbeit erleichtern. </a:t>
            </a:r>
            <a:r>
              <a:rPr lang="de-DE" sz="1200" u="none" strike="noStrike" kern="1200" baseline="0" dirty="0" err="1">
                <a:solidFill>
                  <a:schemeClr val="tx1"/>
                </a:solidFill>
                <a:ea typeface="+mn-ea"/>
                <a:cs typeface="+mn-cs"/>
              </a:rPr>
              <a:t>InGrid</a:t>
            </a:r>
            <a:r>
              <a:rPr lang="de-DE" sz="1200" u="none" strike="noStrike" kern="1200" baseline="0" dirty="0">
                <a:solidFill>
                  <a:schemeClr val="tx1"/>
                </a:solidFill>
                <a:ea typeface="+mn-ea"/>
                <a:cs typeface="+mn-cs"/>
              </a:rPr>
              <a:t> macht Fernwärme noch effizienter.</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7AFDC263-7397-A04F-8FFC-2E1C3B3D7405}" type="slidenum">
              <a:rPr lang="de-DE" smtClean="0"/>
              <a:pPr/>
              <a:t>4</a:t>
            </a:fld>
            <a:endParaRPr lang="de-DE" dirty="0"/>
          </a:p>
        </p:txBody>
      </p:sp>
    </p:spTree>
    <p:extLst>
      <p:ext uri="{BB962C8B-B14F-4D97-AF65-F5344CB8AC3E}">
        <p14:creationId xmlns:p14="http://schemas.microsoft.com/office/powerpoint/2010/main" val="205399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endParaRPr lang="de-DE" sz="1200" dirty="0">
              <a:effectLst/>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7AFDC263-7397-A04F-8FFC-2E1C3B3D7405}" type="slidenum">
              <a:rPr lang="de-DE" smtClean="0"/>
              <a:t>5</a:t>
            </a:fld>
            <a:endParaRPr lang="de-DE" dirty="0"/>
          </a:p>
        </p:txBody>
      </p:sp>
    </p:spTree>
    <p:extLst>
      <p:ext uri="{BB962C8B-B14F-4D97-AF65-F5344CB8AC3E}">
        <p14:creationId xmlns:p14="http://schemas.microsoft.com/office/powerpoint/2010/main" val="181634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449580">
              <a:lnSpc>
                <a:spcPct val="150000"/>
              </a:lnSpc>
            </a:pPr>
            <a:endParaRPr lang="de-DE" sz="1200" dirty="0">
              <a:effectLst/>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7AFDC263-7397-A04F-8FFC-2E1C3B3D7405}" type="slidenum">
              <a:rPr lang="de-DE" smtClean="0"/>
              <a:t>6</a:t>
            </a:fld>
            <a:endParaRPr lang="de-DE" dirty="0"/>
          </a:p>
        </p:txBody>
      </p:sp>
    </p:spTree>
    <p:extLst>
      <p:ext uri="{BB962C8B-B14F-4D97-AF65-F5344CB8AC3E}">
        <p14:creationId xmlns:p14="http://schemas.microsoft.com/office/powerpoint/2010/main" val="1329355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DE" sz="1200" dirty="0">
                <a:effectLst/>
                <a:ea typeface="Times New Roman" panose="02020603050405020304" pitchFamily="18" charset="0"/>
              </a:rPr>
              <a:t>Auf kleinem Areal meistern wir eine große Aufgabe: Die Energiewende in der Energiekrise.</a:t>
            </a:r>
          </a:p>
          <a:p>
            <a:pPr>
              <a:lnSpc>
                <a:spcPct val="150000"/>
              </a:lnSpc>
            </a:pPr>
            <a:r>
              <a:rPr lang="de-DE" sz="1200" dirty="0">
                <a:effectLst/>
                <a:ea typeface="Times New Roman" panose="02020603050405020304" pitchFamily="18" charset="0"/>
              </a:rPr>
              <a:t>Wir sind gut aufgestellt:</a:t>
            </a:r>
          </a:p>
          <a:p>
            <a:pPr>
              <a:lnSpc>
                <a:spcPct val="150000"/>
              </a:lnSpc>
            </a:pPr>
            <a:r>
              <a:rPr lang="de-DE" sz="1200" dirty="0">
                <a:effectLst/>
                <a:ea typeface="Times New Roman" panose="02020603050405020304" pitchFamily="18" charset="0"/>
              </a:rPr>
              <a:t>+ Seit über 100 Jahren produzieren wir Fernwärme in Neukölln und versorgen verlässlich unsere Kunden.</a:t>
            </a:r>
          </a:p>
          <a:p>
            <a:pPr>
              <a:lnSpc>
                <a:spcPct val="150000"/>
              </a:lnSpc>
            </a:pPr>
            <a:r>
              <a:rPr lang="de-DE" sz="1200" dirty="0">
                <a:effectLst/>
                <a:ea typeface="Times New Roman" panose="02020603050405020304" pitchFamily="18" charset="0"/>
              </a:rPr>
              <a:t>+ Wir arbeiten eng mit der Forschung zusammen, sind Reallabor und Vorreiter – und immer auf dem neuesten Stand:</a:t>
            </a:r>
          </a:p>
          <a:p>
            <a:pPr marL="449580">
              <a:lnSpc>
                <a:spcPct val="150000"/>
              </a:lnSpc>
            </a:pPr>
            <a:r>
              <a:rPr lang="de-DE" sz="1200" dirty="0">
                <a:effectLst/>
                <a:ea typeface="Times New Roman" panose="02020603050405020304" pitchFamily="18" charset="0"/>
              </a:rPr>
              <a:t>2017 bis 2019 haben wir im Projekt Urbane Wärmewende mit wissenschaftlicher Unterstützung unsere Erzeugungsmöglichkeiten analysiert und unsere Strategie nachgeschärft.</a:t>
            </a:r>
          </a:p>
          <a:p>
            <a:pPr marL="449580">
              <a:lnSpc>
                <a:spcPct val="150000"/>
              </a:lnSpc>
            </a:pPr>
            <a:r>
              <a:rPr lang="de-DE" sz="1200" dirty="0">
                <a:effectLst/>
                <a:ea typeface="Times New Roman" panose="02020603050405020304" pitchFamily="18" charset="0"/>
              </a:rPr>
              <a:t>Derzeit sind wir Reallabor Großwärmepumpe, einer von fünf Standorten in Deutschland.</a:t>
            </a:r>
          </a:p>
          <a:p>
            <a:pPr>
              <a:lnSpc>
                <a:spcPct val="150000"/>
              </a:lnSpc>
            </a:pPr>
            <a:r>
              <a:rPr lang="de-DE" sz="1200" dirty="0">
                <a:effectLst/>
                <a:ea typeface="Calibri" panose="020F0502020204030204" pitchFamily="34" charset="0"/>
                <a:cs typeface="Arial" panose="020B0604020202020204" pitchFamily="34" charset="0"/>
              </a:rPr>
              <a:t>+ Seit Jahren setzen wir auf einen Mix aus Brennstoffen und Erzeugungsmethoden und werden diesen weiter ausbauen und optimieren, so dass Fernwärme weiterhin sicher und bezahlbar wird.</a:t>
            </a:r>
          </a:p>
          <a:p>
            <a:pPr>
              <a:lnSpc>
                <a:spcPct val="150000"/>
              </a:lnSpc>
            </a:pPr>
            <a:r>
              <a:rPr lang="de-DE" sz="1200" dirty="0">
                <a:effectLst/>
                <a:ea typeface="Times New Roman" panose="02020603050405020304" pitchFamily="18" charset="0"/>
              </a:rPr>
              <a:t>+ Wir sind ein engagierter Akteur der Wärmewende und leisten einen wesentlichen Beitrag, damit das Land Berlin seine Klimaschutzziele erreicht.</a:t>
            </a:r>
          </a:p>
          <a:p>
            <a:pPr>
              <a:lnSpc>
                <a:spcPct val="150000"/>
              </a:lnSpc>
            </a:pPr>
            <a:r>
              <a:rPr lang="de-DE" sz="1200" dirty="0">
                <a:effectLst/>
                <a:ea typeface="Times New Roman" panose="02020603050405020304" pitchFamily="18" charset="0"/>
              </a:rPr>
              <a:t>+ </a:t>
            </a:r>
            <a:r>
              <a:rPr lang="de-DE" sz="1200" dirty="0">
                <a:solidFill>
                  <a:srgbClr val="000000"/>
                </a:solidFill>
                <a:effectLst/>
                <a:ea typeface="Times New Roman" panose="02020603050405020304" pitchFamily="18" charset="0"/>
                <a:cs typeface="Helvetica Neue" panose="02000503000000020004" pitchFamily="2" charset="0"/>
              </a:rPr>
              <a:t>Die Digitalisierung des Wärmesystems ist auch ein wichtiger Teil.</a:t>
            </a:r>
            <a:endParaRPr lang="de-DE" sz="1200" dirty="0">
              <a:effectLst/>
              <a:ea typeface="Times New Roman" panose="02020603050405020304" pitchFamily="18" charset="0"/>
            </a:endParaRPr>
          </a:p>
          <a:p>
            <a:pPr>
              <a:lnSpc>
                <a:spcPct val="150000"/>
              </a:lnSpc>
            </a:pPr>
            <a:r>
              <a:rPr lang="de-DE" sz="1200" dirty="0">
                <a:effectLst/>
                <a:ea typeface="Times New Roman" panose="02020603050405020304" pitchFamily="18" charset="0"/>
              </a:rPr>
              <a:t>+ Wir gestalten die ökologische Modernisierung Europas aktiv mit</a:t>
            </a:r>
            <a:r>
              <a:rPr lang="de-DE" sz="1200" dirty="0">
                <a:effectLst/>
                <a:ea typeface="Calibri" panose="020F0502020204030204" pitchFamily="34" charset="0"/>
                <a:cs typeface="Arial" panose="020B0604020202020204" pitchFamily="34" charset="0"/>
              </a:rPr>
              <a:t> </a:t>
            </a:r>
            <a:r>
              <a:rPr lang="de-DE" sz="1200" dirty="0">
                <a:effectLst/>
                <a:ea typeface="Times New Roman" panose="02020603050405020304" pitchFamily="18" charset="0"/>
              </a:rPr>
              <a:t>.</a:t>
            </a:r>
          </a:p>
          <a:p>
            <a:r>
              <a:rPr lang="de-DE" sz="1200" dirty="0">
                <a:effectLst/>
                <a:ea typeface="Calibri" panose="020F0502020204030204" pitchFamily="34" charset="0"/>
                <a:cs typeface="Arial" panose="020B0604020202020204" pitchFamily="34" charset="0"/>
              </a:rPr>
              <a:t> Die Digitalisierung des Wärmesystems ist auch ein wichtiger Teil.</a:t>
            </a:r>
          </a:p>
        </p:txBody>
      </p:sp>
      <p:sp>
        <p:nvSpPr>
          <p:cNvPr id="4" name="Foliennummernplatzhalter 3"/>
          <p:cNvSpPr>
            <a:spLocks noGrp="1"/>
          </p:cNvSpPr>
          <p:nvPr>
            <p:ph type="sldNum" sz="quarter" idx="5"/>
          </p:nvPr>
        </p:nvSpPr>
        <p:spPr/>
        <p:txBody>
          <a:bodyPr/>
          <a:lstStyle/>
          <a:p>
            <a:fld id="{7AFDC263-7397-A04F-8FFC-2E1C3B3D7405}" type="slidenum">
              <a:rPr lang="de-DE" smtClean="0"/>
              <a:t>7</a:t>
            </a:fld>
            <a:endParaRPr lang="de-DE" dirty="0"/>
          </a:p>
        </p:txBody>
      </p:sp>
    </p:spTree>
    <p:extLst>
      <p:ext uri="{BB962C8B-B14F-4D97-AF65-F5344CB8AC3E}">
        <p14:creationId xmlns:p14="http://schemas.microsoft.com/office/powerpoint/2010/main" val="3640623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endParaRPr lang="de-DE" dirty="0"/>
          </a:p>
        </p:txBody>
      </p:sp>
      <p:sp>
        <p:nvSpPr>
          <p:cNvPr id="4" name="Foliennummernplatzhalter 3"/>
          <p:cNvSpPr>
            <a:spLocks noGrp="1"/>
          </p:cNvSpPr>
          <p:nvPr>
            <p:ph type="sldNum" sz="quarter" idx="5"/>
          </p:nvPr>
        </p:nvSpPr>
        <p:spPr/>
        <p:txBody>
          <a:bodyPr/>
          <a:lstStyle/>
          <a:p>
            <a:fld id="{7AFDC263-7397-A04F-8FFC-2E1C3B3D7405}" type="slidenum">
              <a:rPr lang="de-DE" smtClean="0"/>
              <a:t>8</a:t>
            </a:fld>
            <a:endParaRPr lang="de-DE" dirty="0"/>
          </a:p>
        </p:txBody>
      </p:sp>
    </p:spTree>
    <p:extLst>
      <p:ext uri="{BB962C8B-B14F-4D97-AF65-F5344CB8AC3E}">
        <p14:creationId xmlns:p14="http://schemas.microsoft.com/office/powerpoint/2010/main" val="379862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endParaRPr lang="de-DE" dirty="0"/>
          </a:p>
        </p:txBody>
      </p:sp>
      <p:sp>
        <p:nvSpPr>
          <p:cNvPr id="4" name="Foliennummernplatzhalter 3"/>
          <p:cNvSpPr>
            <a:spLocks noGrp="1"/>
          </p:cNvSpPr>
          <p:nvPr>
            <p:ph type="sldNum" sz="quarter" idx="5"/>
          </p:nvPr>
        </p:nvSpPr>
        <p:spPr/>
        <p:txBody>
          <a:bodyPr/>
          <a:lstStyle/>
          <a:p>
            <a:fld id="{7AFDC263-7397-A04F-8FFC-2E1C3B3D7405}" type="slidenum">
              <a:rPr lang="de-DE" smtClean="0"/>
              <a:t>9</a:t>
            </a:fld>
            <a:endParaRPr lang="de-DE" dirty="0"/>
          </a:p>
        </p:txBody>
      </p:sp>
    </p:spTree>
    <p:extLst>
      <p:ext uri="{BB962C8B-B14F-4D97-AF65-F5344CB8AC3E}">
        <p14:creationId xmlns:p14="http://schemas.microsoft.com/office/powerpoint/2010/main" val="3949085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AFDC263-7397-A04F-8FFC-2E1C3B3D7405}" type="slidenum">
              <a:rPr lang="de-DE" smtClean="0"/>
              <a:pPr/>
              <a:t>10</a:t>
            </a:fld>
            <a:endParaRPr lang="de-DE" dirty="0"/>
          </a:p>
        </p:txBody>
      </p:sp>
    </p:spTree>
    <p:extLst>
      <p:ext uri="{BB962C8B-B14F-4D97-AF65-F5344CB8AC3E}">
        <p14:creationId xmlns:p14="http://schemas.microsoft.com/office/powerpoint/2010/main" val="796005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Vielen Dank!</a:t>
            </a:r>
          </a:p>
          <a:p>
            <a:endParaRPr lang="de-DE" dirty="0"/>
          </a:p>
        </p:txBody>
      </p:sp>
      <p:sp>
        <p:nvSpPr>
          <p:cNvPr id="4" name="Foliennummernplatzhalter 3"/>
          <p:cNvSpPr>
            <a:spLocks noGrp="1"/>
          </p:cNvSpPr>
          <p:nvPr>
            <p:ph type="sldNum" sz="quarter" idx="5"/>
          </p:nvPr>
        </p:nvSpPr>
        <p:spPr/>
        <p:txBody>
          <a:bodyPr/>
          <a:lstStyle/>
          <a:p>
            <a:fld id="{7AFDC263-7397-A04F-8FFC-2E1C3B3D7405}" type="slidenum">
              <a:rPr lang="de-DE" smtClean="0"/>
              <a:t>12</a:t>
            </a:fld>
            <a:endParaRPr lang="de-DE" dirty="0"/>
          </a:p>
        </p:txBody>
      </p:sp>
    </p:spTree>
    <p:extLst>
      <p:ext uri="{BB962C8B-B14F-4D97-AF65-F5344CB8AC3E}">
        <p14:creationId xmlns:p14="http://schemas.microsoft.com/office/powerpoint/2010/main" val="66843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ufzählung 2 Größen">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60D6D778-A419-6DE4-5932-C11708E76CD3}"/>
              </a:ext>
            </a:extLst>
          </p:cNvPr>
          <p:cNvSpPr txBox="1"/>
          <p:nvPr userDrawn="1"/>
        </p:nvSpPr>
        <p:spPr>
          <a:xfrm>
            <a:off x="426277" y="3701733"/>
            <a:ext cx="5034759" cy="1577355"/>
          </a:xfrm>
          <a:prstGeom prst="rect">
            <a:avLst/>
          </a:prstGeom>
          <a:noFill/>
        </p:spPr>
        <p:txBody>
          <a:bodyPr wrap="square" lIns="0" tIns="0" rIns="0" bIns="0" rtlCol="0">
            <a:spAutoFit/>
          </a:bodyPr>
          <a:lstStyle/>
          <a:p>
            <a:pPr>
              <a:lnSpc>
                <a:spcPts val="4120"/>
              </a:lnSpc>
            </a:pPr>
            <a:r>
              <a:rPr lang="de-DE" sz="3600" dirty="0">
                <a:solidFill>
                  <a:schemeClr val="bg1"/>
                </a:solidFill>
                <a:latin typeface="Gelion" pitchFamily="2" charset="77"/>
              </a:rPr>
              <a:t>Herzlich Willkommen </a:t>
            </a:r>
          </a:p>
          <a:p>
            <a:pPr>
              <a:lnSpc>
                <a:spcPts val="4120"/>
              </a:lnSpc>
            </a:pPr>
            <a:r>
              <a:rPr lang="de-DE" sz="3600" dirty="0">
                <a:solidFill>
                  <a:schemeClr val="bg1"/>
                </a:solidFill>
                <a:latin typeface="Gelion" pitchFamily="2" charset="77"/>
              </a:rPr>
              <a:t>bei der Fernheizwerk </a:t>
            </a:r>
          </a:p>
          <a:p>
            <a:pPr>
              <a:lnSpc>
                <a:spcPts val="4120"/>
              </a:lnSpc>
            </a:pPr>
            <a:r>
              <a:rPr lang="de-DE" sz="3600" dirty="0">
                <a:solidFill>
                  <a:schemeClr val="bg1"/>
                </a:solidFill>
                <a:latin typeface="Gelion" pitchFamily="2" charset="77"/>
              </a:rPr>
              <a:t>Neukölln AG </a:t>
            </a:r>
          </a:p>
        </p:txBody>
      </p:sp>
      <p:sp>
        <p:nvSpPr>
          <p:cNvPr id="9" name="Textfeld 8">
            <a:extLst>
              <a:ext uri="{FF2B5EF4-FFF2-40B4-BE49-F238E27FC236}">
                <a16:creationId xmlns:a16="http://schemas.microsoft.com/office/drawing/2014/main" id="{42F7F121-5FB6-27D2-7BD3-F43E68420C25}"/>
              </a:ext>
            </a:extLst>
          </p:cNvPr>
          <p:cNvSpPr txBox="1"/>
          <p:nvPr userDrawn="1"/>
        </p:nvSpPr>
        <p:spPr>
          <a:xfrm>
            <a:off x="442913" y="5918061"/>
            <a:ext cx="5034759" cy="525785"/>
          </a:xfrm>
          <a:prstGeom prst="rect">
            <a:avLst/>
          </a:prstGeom>
          <a:noFill/>
        </p:spPr>
        <p:txBody>
          <a:bodyPr wrap="square" lIns="0" tIns="0" rIns="0" bIns="0" rtlCol="0">
            <a:spAutoFit/>
          </a:bodyPr>
          <a:lstStyle/>
          <a:p>
            <a:pPr>
              <a:lnSpc>
                <a:spcPts val="4120"/>
              </a:lnSpc>
            </a:pPr>
            <a:r>
              <a:rPr lang="de-DE" sz="3600" dirty="0">
                <a:solidFill>
                  <a:schemeClr val="bg1"/>
                </a:solidFill>
                <a:latin typeface="Gelion" pitchFamily="2" charset="77"/>
              </a:rPr>
              <a:t>2022</a:t>
            </a:r>
          </a:p>
        </p:txBody>
      </p:sp>
      <p:sp>
        <p:nvSpPr>
          <p:cNvPr id="26" name="Textplatzhalter 25">
            <a:extLst>
              <a:ext uri="{FF2B5EF4-FFF2-40B4-BE49-F238E27FC236}">
                <a16:creationId xmlns:a16="http://schemas.microsoft.com/office/drawing/2014/main" id="{F94B1FF1-1158-CBB8-2DF0-921CDB911DC7}"/>
              </a:ext>
            </a:extLst>
          </p:cNvPr>
          <p:cNvSpPr>
            <a:spLocks noGrp="1"/>
          </p:cNvSpPr>
          <p:nvPr>
            <p:ph type="body" sz="quarter" idx="10" hasCustomPrompt="1"/>
          </p:nvPr>
        </p:nvSpPr>
        <p:spPr>
          <a:xfrm>
            <a:off x="432000" y="1260000"/>
            <a:ext cx="5400000" cy="5220000"/>
          </a:xfrm>
          <a:prstGeom prst="rect">
            <a:avLst/>
          </a:prstGeom>
        </p:spPr>
        <p:txBody>
          <a:bodyPr lIns="0" tIns="0" rIns="0" bIns="0"/>
          <a:lstStyle>
            <a:lvl1pPr>
              <a:buClr>
                <a:srgbClr val="0030FF"/>
              </a:buClr>
              <a:defRPr sz="2400" u="none" kern="0" baseline="0">
                <a:effectLst/>
                <a:latin typeface="Arial" panose="020B0604020202020204" pitchFamily="34" charset="0"/>
                <a:cs typeface="Arial" panose="020B0604020202020204" pitchFamily="34" charset="0"/>
              </a:defRPr>
            </a:lvl1pPr>
            <a:lvl2pPr marL="457200" indent="-227013">
              <a:lnSpc>
                <a:spcPct val="100000"/>
              </a:lnSpc>
              <a:buFontTx/>
              <a:buNone/>
              <a:tabLst/>
              <a:defRPr sz="800" b="0" i="0" u="none" spc="0" baseline="30000">
                <a:solidFill>
                  <a:schemeClr val="tx1"/>
                </a:solidFill>
                <a:effectLst/>
                <a:latin typeface="Arial" panose="020B0604020202020204" pitchFamily="34" charset="0"/>
                <a:cs typeface="Arial" panose="020B0604020202020204" pitchFamily="34" charset="0"/>
              </a:defRPr>
            </a:lvl2pPr>
            <a:lvl3pPr>
              <a:defRPr sz="2000"/>
            </a:lvl3pPr>
            <a:lvl5pPr marL="1828800" indent="0">
              <a:buNone/>
              <a:defRPr/>
            </a:lvl5pPr>
          </a:lstStyle>
          <a:p>
            <a:pPr lvl="0"/>
            <a:r>
              <a:rPr lang="de-DE" dirty="0"/>
              <a:t>Aufzählung mit </a:t>
            </a:r>
            <a:r>
              <a:rPr lang="de-DE" dirty="0" err="1"/>
              <a:t>Subhedline</a:t>
            </a:r>
            <a:endParaRPr lang="de-DE" dirty="0"/>
          </a:p>
          <a:p>
            <a:pPr lvl="1"/>
            <a:r>
              <a:rPr lang="de-DE" sz="2400" dirty="0">
                <a:effectLst/>
                <a:latin typeface="Gelion" pitchFamily="2" charset="77"/>
              </a:rPr>
              <a:t>und erklärendem Text</a:t>
            </a:r>
          </a:p>
          <a:p>
            <a:pPr lvl="1"/>
            <a:endParaRPr lang="de-DE" sz="2400" dirty="0">
              <a:effectLst/>
              <a:latin typeface="Gelion" pitchFamily="2" charset="77"/>
            </a:endParaRPr>
          </a:p>
          <a:p>
            <a:pPr lvl="0"/>
            <a:r>
              <a:rPr lang="de-DE" dirty="0"/>
              <a:t>Aufzählung mit </a:t>
            </a:r>
            <a:r>
              <a:rPr lang="de-DE" dirty="0" err="1"/>
              <a:t>Subhedline</a:t>
            </a:r>
            <a:endParaRPr lang="de-DE" dirty="0"/>
          </a:p>
          <a:p>
            <a:pPr lvl="1"/>
            <a:r>
              <a:rPr lang="de-DE" sz="2400" dirty="0">
                <a:effectLst/>
                <a:latin typeface="Gelion" pitchFamily="2" charset="77"/>
              </a:rPr>
              <a:t>und erklärendem Text</a:t>
            </a:r>
          </a:p>
          <a:p>
            <a:pPr lvl="1"/>
            <a:endParaRPr lang="de-DE" sz="2400" dirty="0">
              <a:effectLst/>
              <a:latin typeface="Gelion" pitchFamily="2" charset="77"/>
            </a:endParaRPr>
          </a:p>
          <a:p>
            <a:pPr lvl="0"/>
            <a:endParaRPr lang="de-DE" sz="2400" dirty="0">
              <a:effectLst/>
              <a:latin typeface="Gelion" pitchFamily="2" charset="77"/>
            </a:endParaRPr>
          </a:p>
          <a:p>
            <a:pPr lvl="0"/>
            <a:endParaRPr lang="de-DE" sz="2400" dirty="0">
              <a:effectLst/>
              <a:latin typeface="Gelion" pitchFamily="2" charset="77"/>
            </a:endParaRPr>
          </a:p>
        </p:txBody>
      </p:sp>
      <p:sp>
        <p:nvSpPr>
          <p:cNvPr id="31" name="Titel 30">
            <a:extLst>
              <a:ext uri="{FF2B5EF4-FFF2-40B4-BE49-F238E27FC236}">
                <a16:creationId xmlns:a16="http://schemas.microsoft.com/office/drawing/2014/main" id="{78A4DB48-880B-C6F1-3F91-18679248CB7E}"/>
              </a:ext>
            </a:extLst>
          </p:cNvPr>
          <p:cNvSpPr>
            <a:spLocks noGrp="1"/>
          </p:cNvSpPr>
          <p:nvPr>
            <p:ph type="title"/>
          </p:nvPr>
        </p:nvSpPr>
        <p:spPr/>
        <p:txBody>
          <a:bodyPr/>
          <a:lstStyle/>
          <a:p>
            <a:r>
              <a:rPr lang="de-DE" dirty="0"/>
              <a:t>Mastertitelformat bearbeiten</a:t>
            </a:r>
          </a:p>
        </p:txBody>
      </p:sp>
      <p:sp>
        <p:nvSpPr>
          <p:cNvPr id="34" name="Textplatzhalter 25">
            <a:extLst>
              <a:ext uri="{FF2B5EF4-FFF2-40B4-BE49-F238E27FC236}">
                <a16:creationId xmlns:a16="http://schemas.microsoft.com/office/drawing/2014/main" id="{D950D61E-8351-3C26-7DD1-A6ADC5E0788F}"/>
              </a:ext>
            </a:extLst>
          </p:cNvPr>
          <p:cNvSpPr>
            <a:spLocks noGrp="1"/>
          </p:cNvSpPr>
          <p:nvPr>
            <p:ph type="body" sz="quarter" idx="11" hasCustomPrompt="1"/>
          </p:nvPr>
        </p:nvSpPr>
        <p:spPr>
          <a:xfrm>
            <a:off x="6282193" y="1260000"/>
            <a:ext cx="5461226" cy="5132482"/>
          </a:xfrm>
          <a:prstGeom prst="rect">
            <a:avLst/>
          </a:prstGeom>
        </p:spPr>
        <p:txBody>
          <a:bodyPr lIns="0" tIns="0" rIns="0" bIns="0"/>
          <a:lstStyle>
            <a:lvl1pPr>
              <a:buClr>
                <a:srgbClr val="0030FF"/>
              </a:buClr>
              <a:defRPr sz="2400" kern="0" baseline="0">
                <a:effectLst/>
                <a:latin typeface="Arial" panose="020B0604020202020204" pitchFamily="34" charset="0"/>
                <a:cs typeface="Arial" panose="020B0604020202020204" pitchFamily="34" charset="0"/>
              </a:defRPr>
            </a:lvl1pPr>
            <a:lvl2pPr marL="457200" indent="-227013">
              <a:buFontTx/>
              <a:buNone/>
              <a:tabLst/>
              <a:defRPr sz="1200" b="0" i="0" u="none" spc="0" baseline="30000">
                <a:solidFill>
                  <a:schemeClr val="tx1"/>
                </a:solidFill>
                <a:effectLst/>
                <a:latin typeface="Arial" panose="020B0604020202020204" pitchFamily="34" charset="0"/>
                <a:cs typeface="Arial" panose="020B0604020202020204" pitchFamily="34" charset="0"/>
              </a:defRPr>
            </a:lvl2pPr>
            <a:lvl3pPr>
              <a:defRPr sz="2000"/>
            </a:lvl3pPr>
            <a:lvl5pPr marL="1828800" indent="0">
              <a:buNone/>
              <a:defRPr/>
            </a:lvl5pPr>
          </a:lstStyle>
          <a:p>
            <a:pPr lvl="0"/>
            <a:r>
              <a:rPr lang="de-DE" dirty="0"/>
              <a:t>Aufzählung mit </a:t>
            </a:r>
            <a:r>
              <a:rPr lang="de-DE" dirty="0" err="1"/>
              <a:t>Subhedline</a:t>
            </a:r>
            <a:endParaRPr lang="de-DE" dirty="0"/>
          </a:p>
          <a:p>
            <a:pPr lvl="1"/>
            <a:r>
              <a:rPr lang="de-DE" sz="2400" dirty="0">
                <a:effectLst/>
                <a:latin typeface="Gelion" pitchFamily="2" charset="77"/>
              </a:rPr>
              <a:t>und erklärendem Text</a:t>
            </a:r>
          </a:p>
          <a:p>
            <a:pPr lvl="1"/>
            <a:endParaRPr lang="de-DE" sz="2400" dirty="0">
              <a:effectLst/>
              <a:latin typeface="Gelion" pitchFamily="2" charset="77"/>
            </a:endParaRPr>
          </a:p>
          <a:p>
            <a:pPr lvl="0"/>
            <a:r>
              <a:rPr lang="de-DE" dirty="0"/>
              <a:t>Aufzählung mit </a:t>
            </a:r>
            <a:r>
              <a:rPr lang="de-DE" dirty="0" err="1"/>
              <a:t>Subhedline</a:t>
            </a:r>
            <a:endParaRPr lang="de-DE" dirty="0"/>
          </a:p>
          <a:p>
            <a:pPr lvl="1"/>
            <a:r>
              <a:rPr lang="de-DE" sz="2400" dirty="0">
                <a:effectLst/>
                <a:latin typeface="Gelion" pitchFamily="2" charset="77"/>
              </a:rPr>
              <a:t>und erklärendem Text</a:t>
            </a:r>
          </a:p>
          <a:p>
            <a:pPr lvl="1"/>
            <a:endParaRPr lang="de-DE" sz="2400" dirty="0">
              <a:effectLst/>
              <a:latin typeface="Gelion" pitchFamily="2" charset="77"/>
            </a:endParaRPr>
          </a:p>
          <a:p>
            <a:pPr lvl="0"/>
            <a:endParaRPr lang="de-DE" sz="2400" dirty="0">
              <a:effectLst/>
              <a:latin typeface="Gelion" pitchFamily="2" charset="77"/>
            </a:endParaRPr>
          </a:p>
          <a:p>
            <a:pPr lvl="0"/>
            <a:endParaRPr lang="de-DE" sz="2400" dirty="0">
              <a:effectLst/>
              <a:latin typeface="Gelion" pitchFamily="2" charset="77"/>
            </a:endParaRPr>
          </a:p>
        </p:txBody>
      </p:sp>
    </p:spTree>
    <p:extLst>
      <p:ext uri="{BB962C8B-B14F-4D97-AF65-F5344CB8AC3E}">
        <p14:creationId xmlns:p14="http://schemas.microsoft.com/office/powerpoint/2010/main" val="1693870763"/>
      </p:ext>
    </p:extLst>
  </p:cSld>
  <p:clrMapOvr>
    <a:masterClrMapping/>
  </p:clrMapOvr>
  <p:extLst>
    <p:ext uri="{DCECCB84-F9BA-43D5-87BE-67443E8EF086}">
      <p15:sldGuideLst xmlns:p15="http://schemas.microsoft.com/office/powerpoint/2012/main">
        <p15:guide id="1" orient="horz" pos="822" userDrawn="1">
          <p15:clr>
            <a:srgbClr val="FBAE40"/>
          </p15:clr>
        </p15:guide>
        <p15:guide id="3" pos="3704" userDrawn="1">
          <p15:clr>
            <a:srgbClr val="FBAE40"/>
          </p15:clr>
        </p15:guide>
        <p15:guide id="4" orient="horz" pos="4065" userDrawn="1">
          <p15:clr>
            <a:srgbClr val="FBAE40"/>
          </p15:clr>
        </p15:guide>
        <p15:guide id="5" pos="395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ufzählung + Bi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B852317-7940-E51C-DF84-F7EB11701FD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9" name="Textplatzhalter 8">
            <a:extLst>
              <a:ext uri="{FF2B5EF4-FFF2-40B4-BE49-F238E27FC236}">
                <a16:creationId xmlns:a16="http://schemas.microsoft.com/office/drawing/2014/main" id="{19F4C8AB-E0EF-D300-7CAF-D9181BDAFF41}"/>
              </a:ext>
            </a:extLst>
          </p:cNvPr>
          <p:cNvSpPr>
            <a:spLocks noGrp="1"/>
          </p:cNvSpPr>
          <p:nvPr>
            <p:ph type="body" sz="quarter" idx="10" hasCustomPrompt="1"/>
          </p:nvPr>
        </p:nvSpPr>
        <p:spPr>
          <a:xfrm>
            <a:off x="431798" y="1260000"/>
            <a:ext cx="5400000" cy="5040000"/>
          </a:xfrm>
          <a:prstGeom prst="rect">
            <a:avLst/>
          </a:prstGeom>
        </p:spPr>
        <p:txBody>
          <a:bodyPr lIns="0" tIns="0" rIns="0" bIns="0"/>
          <a:lstStyle>
            <a:lvl1pPr>
              <a:buClr>
                <a:srgbClr val="0030FF"/>
              </a:buClr>
              <a:buSzPct val="120000"/>
              <a:defRPr sz="1800" u="none">
                <a:latin typeface="Arial" panose="020B0604020202020204" pitchFamily="34" charset="0"/>
                <a:cs typeface="Arial" panose="020B0604020202020204" pitchFamily="34" charset="0"/>
              </a:defRPr>
            </a:lvl1pPr>
          </a:lstStyle>
          <a:p>
            <a:pPr lvl="0"/>
            <a:r>
              <a:rPr lang="de-DE" dirty="0"/>
              <a:t>Aufzählung 18 </a:t>
            </a:r>
            <a:r>
              <a:rPr lang="de-DE" dirty="0" err="1"/>
              <a:t>pt</a:t>
            </a:r>
            <a:endParaRPr lang="de-DE" dirty="0"/>
          </a:p>
          <a:p>
            <a:pPr lvl="0"/>
            <a:r>
              <a:rPr lang="de-DE" dirty="0"/>
              <a:t>Ohne Untergeordnete Punkte</a:t>
            </a:r>
          </a:p>
          <a:p>
            <a:pPr lvl="0"/>
            <a:endParaRPr lang="de-DE" dirty="0"/>
          </a:p>
        </p:txBody>
      </p:sp>
      <p:sp>
        <p:nvSpPr>
          <p:cNvPr id="12" name="Bildplatzhalter 11">
            <a:extLst>
              <a:ext uri="{FF2B5EF4-FFF2-40B4-BE49-F238E27FC236}">
                <a16:creationId xmlns:a16="http://schemas.microsoft.com/office/drawing/2014/main" id="{5F56F52C-9429-C206-92E5-9847A224BDCC}"/>
              </a:ext>
            </a:extLst>
          </p:cNvPr>
          <p:cNvSpPr>
            <a:spLocks noGrp="1"/>
          </p:cNvSpPr>
          <p:nvPr>
            <p:ph type="pic" sz="quarter" idx="11"/>
          </p:nvPr>
        </p:nvSpPr>
        <p:spPr>
          <a:xfrm>
            <a:off x="6360202" y="1260475"/>
            <a:ext cx="5400000" cy="5040313"/>
          </a:xfrm>
          <a:prstGeom prst="rect">
            <a:avLst/>
          </a:prstGeom>
        </p:spPr>
        <p:txBody>
          <a:bodyPr/>
          <a:lstStyle>
            <a:lvl1pPr>
              <a:defRPr>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2416827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 Aufzählun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B852317-7940-E51C-DF84-F7EB11701FD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9" name="Textplatzhalter 8">
            <a:extLst>
              <a:ext uri="{FF2B5EF4-FFF2-40B4-BE49-F238E27FC236}">
                <a16:creationId xmlns:a16="http://schemas.microsoft.com/office/drawing/2014/main" id="{19F4C8AB-E0EF-D300-7CAF-D9181BDAFF41}"/>
              </a:ext>
            </a:extLst>
          </p:cNvPr>
          <p:cNvSpPr>
            <a:spLocks noGrp="1"/>
          </p:cNvSpPr>
          <p:nvPr>
            <p:ph type="body" sz="quarter" idx="10" hasCustomPrompt="1"/>
          </p:nvPr>
        </p:nvSpPr>
        <p:spPr>
          <a:xfrm>
            <a:off x="6360202" y="1260000"/>
            <a:ext cx="5400000" cy="5040000"/>
          </a:xfrm>
          <a:prstGeom prst="rect">
            <a:avLst/>
          </a:prstGeom>
        </p:spPr>
        <p:txBody>
          <a:bodyPr lIns="0" tIns="0" rIns="0" bIns="0"/>
          <a:lstStyle>
            <a:lvl1pPr>
              <a:buClr>
                <a:srgbClr val="0030FF"/>
              </a:buClr>
              <a:buSzPct val="120000"/>
              <a:defRPr sz="1800" u="none">
                <a:latin typeface="Arial" panose="020B0604020202020204" pitchFamily="34" charset="0"/>
                <a:cs typeface="Arial" panose="020B0604020202020204" pitchFamily="34" charset="0"/>
              </a:defRPr>
            </a:lvl1pPr>
          </a:lstStyle>
          <a:p>
            <a:pPr lvl="0"/>
            <a:r>
              <a:rPr lang="de-DE" dirty="0"/>
              <a:t>Aufzählung 18 </a:t>
            </a:r>
            <a:r>
              <a:rPr lang="de-DE" dirty="0" err="1"/>
              <a:t>pt</a:t>
            </a:r>
            <a:endParaRPr lang="de-DE" dirty="0"/>
          </a:p>
          <a:p>
            <a:pPr lvl="0"/>
            <a:r>
              <a:rPr lang="de-DE" dirty="0"/>
              <a:t>Ohne Untergeordnete Punkte</a:t>
            </a:r>
          </a:p>
          <a:p>
            <a:pPr lvl="0"/>
            <a:endParaRPr lang="de-DE" dirty="0"/>
          </a:p>
        </p:txBody>
      </p:sp>
      <p:sp>
        <p:nvSpPr>
          <p:cNvPr id="12" name="Bildplatzhalter 11">
            <a:extLst>
              <a:ext uri="{FF2B5EF4-FFF2-40B4-BE49-F238E27FC236}">
                <a16:creationId xmlns:a16="http://schemas.microsoft.com/office/drawing/2014/main" id="{5F56F52C-9429-C206-92E5-9847A224BDCC}"/>
              </a:ext>
            </a:extLst>
          </p:cNvPr>
          <p:cNvSpPr>
            <a:spLocks noGrp="1"/>
          </p:cNvSpPr>
          <p:nvPr>
            <p:ph type="pic" sz="quarter" idx="11"/>
          </p:nvPr>
        </p:nvSpPr>
        <p:spPr>
          <a:xfrm>
            <a:off x="431799" y="1260475"/>
            <a:ext cx="5400000" cy="5040313"/>
          </a:xfrm>
          <a:prstGeom prst="rect">
            <a:avLst/>
          </a:prstGeom>
        </p:spPr>
        <p:txBody>
          <a:bodyPr/>
          <a:lstStyle>
            <a:lvl1pPr>
              <a:defRPr>
                <a:latin typeface="Arial" panose="020B0604020202020204" pitchFamily="34" charset="0"/>
                <a:cs typeface="Arial" panose="020B0604020202020204" pitchFamily="34" charset="0"/>
              </a:defRPr>
            </a:lvl1pPr>
          </a:lstStyle>
          <a:p>
            <a:endParaRPr lang="de-DE"/>
          </a:p>
        </p:txBody>
      </p:sp>
    </p:spTree>
    <p:extLst>
      <p:ext uri="{BB962C8B-B14F-4D97-AF65-F5344CB8AC3E}">
        <p14:creationId xmlns:p14="http://schemas.microsoft.com/office/powerpoint/2010/main" val="7116409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2DC602A-EA8F-0A04-211A-14FA413C22C3}"/>
              </a:ext>
            </a:extLst>
          </p:cNvPr>
          <p:cNvSpPr/>
          <p:nvPr userDrawn="1"/>
        </p:nvSpPr>
        <p:spPr>
          <a:xfrm>
            <a:off x="0" y="0"/>
            <a:ext cx="6096000" cy="6858000"/>
          </a:xfrm>
          <a:prstGeom prst="rect">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pic>
        <p:nvPicPr>
          <p:cNvPr id="10" name="Grafik 9">
            <a:extLst>
              <a:ext uri="{FF2B5EF4-FFF2-40B4-BE49-F238E27FC236}">
                <a16:creationId xmlns:a16="http://schemas.microsoft.com/office/drawing/2014/main" id="{69181F17-9C6B-DA2F-895D-DA0ACC7CA675}"/>
              </a:ext>
            </a:extLst>
          </p:cNvPr>
          <p:cNvPicPr>
            <a:picLocks noChangeAspect="1"/>
          </p:cNvPicPr>
          <p:nvPr userDrawn="1"/>
        </p:nvPicPr>
        <p:blipFill>
          <a:blip r:embed="rId2">
            <a:extLst>
              <a:ext uri="{28A0092B-C50C-407E-A947-70E740481C1C}">
                <a14:useLocalDpi xmlns:a14="http://schemas.microsoft.com/office/drawing/2010/main"/>
              </a:ext>
            </a:extLst>
          </a:blip>
          <a:srcRect l="20354" r="20354"/>
          <a:stretch/>
        </p:blipFill>
        <p:spPr>
          <a:xfrm>
            <a:off x="6096000" y="0"/>
            <a:ext cx="6096000" cy="6858000"/>
          </a:xfrm>
          <a:prstGeom prst="rect">
            <a:avLst/>
          </a:prstGeom>
        </p:spPr>
      </p:pic>
      <p:pic>
        <p:nvPicPr>
          <p:cNvPr id="11" name="Grafik 10">
            <a:extLst>
              <a:ext uri="{FF2B5EF4-FFF2-40B4-BE49-F238E27FC236}">
                <a16:creationId xmlns:a16="http://schemas.microsoft.com/office/drawing/2014/main" id="{A7DCC7C8-884A-80AB-5CD0-45C402329E93}"/>
              </a:ext>
            </a:extLst>
          </p:cNvPr>
          <p:cNvPicPr>
            <a:picLocks noChangeAspect="1"/>
          </p:cNvPicPr>
          <p:nvPr userDrawn="1"/>
        </p:nvPicPr>
        <p:blipFill>
          <a:blip r:embed="rId3"/>
          <a:stretch>
            <a:fillRect/>
          </a:stretch>
        </p:blipFill>
        <p:spPr>
          <a:xfrm>
            <a:off x="446597" y="549101"/>
            <a:ext cx="2098865" cy="578659"/>
          </a:xfrm>
          <a:prstGeom prst="rect">
            <a:avLst/>
          </a:prstGeom>
        </p:spPr>
      </p:pic>
      <p:sp>
        <p:nvSpPr>
          <p:cNvPr id="13" name="Textplatzhalter 11">
            <a:extLst>
              <a:ext uri="{FF2B5EF4-FFF2-40B4-BE49-F238E27FC236}">
                <a16:creationId xmlns:a16="http://schemas.microsoft.com/office/drawing/2014/main" id="{75731FD1-BF0E-A0C0-516C-51B291F1D41C}"/>
              </a:ext>
            </a:extLst>
          </p:cNvPr>
          <p:cNvSpPr>
            <a:spLocks noGrp="1"/>
          </p:cNvSpPr>
          <p:nvPr>
            <p:ph type="body" idx="1"/>
          </p:nvPr>
        </p:nvSpPr>
        <p:spPr>
          <a:xfrm>
            <a:off x="432000" y="3706536"/>
            <a:ext cx="5454980" cy="2721305"/>
          </a:xfrm>
          <a:prstGeom prst="rect">
            <a:avLst/>
          </a:prstGeom>
        </p:spPr>
        <p:txBody>
          <a:bodyPr vert="horz" lIns="0" tIns="0" rIns="0" bIns="0" rtlCol="0">
            <a:normAutofit/>
          </a:bodyPr>
          <a:lstStyle/>
          <a:p>
            <a:pPr lvl="0"/>
            <a:r>
              <a:rPr lang="de-DE" dirty="0"/>
              <a:t>Text einfügen</a:t>
            </a:r>
          </a:p>
          <a:p>
            <a:pPr lvl="0"/>
            <a:endParaRPr lang="de-DE" dirty="0"/>
          </a:p>
          <a:p>
            <a:pPr lvl="0"/>
            <a:endParaRPr lang="de-DE" dirty="0"/>
          </a:p>
          <a:p>
            <a:pPr lvl="0"/>
            <a:endParaRPr lang="de-DE" dirty="0"/>
          </a:p>
          <a:p>
            <a:pPr lvl="0"/>
            <a:r>
              <a:rPr lang="de-DE" dirty="0"/>
              <a:t>2022</a:t>
            </a:r>
          </a:p>
        </p:txBody>
      </p:sp>
    </p:spTree>
    <p:extLst>
      <p:ext uri="{BB962C8B-B14F-4D97-AF65-F5344CB8AC3E}">
        <p14:creationId xmlns:p14="http://schemas.microsoft.com/office/powerpoint/2010/main" val="311673170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36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A93A34E0-9FFC-CDF4-931B-E29B424A3A78}"/>
              </a:ext>
            </a:extLst>
          </p:cNvPr>
          <p:cNvSpPr txBox="1"/>
          <p:nvPr userDrawn="1"/>
        </p:nvSpPr>
        <p:spPr>
          <a:xfrm>
            <a:off x="442913" y="5918061"/>
            <a:ext cx="5034759" cy="525785"/>
          </a:xfrm>
          <a:prstGeom prst="rect">
            <a:avLst/>
          </a:prstGeom>
          <a:noFill/>
        </p:spPr>
        <p:txBody>
          <a:bodyPr wrap="square" lIns="0" tIns="0" rIns="0" bIns="0" rtlCol="0">
            <a:spAutoFit/>
          </a:bodyPr>
          <a:lstStyle/>
          <a:p>
            <a:pPr>
              <a:lnSpc>
                <a:spcPts val="4120"/>
              </a:lnSpc>
            </a:pPr>
            <a:r>
              <a:rPr lang="de-DE" sz="3600" b="0" i="0" dirty="0">
                <a:solidFill>
                  <a:schemeClr val="bg1"/>
                </a:solidFill>
                <a:latin typeface="Arial" panose="020B0604020202020204" pitchFamily="34" charset="0"/>
              </a:rPr>
              <a:t>2022</a:t>
            </a:r>
          </a:p>
        </p:txBody>
      </p:sp>
      <p:pic>
        <p:nvPicPr>
          <p:cNvPr id="11" name="Grafik 10">
            <a:extLst>
              <a:ext uri="{FF2B5EF4-FFF2-40B4-BE49-F238E27FC236}">
                <a16:creationId xmlns:a16="http://schemas.microsoft.com/office/drawing/2014/main" id="{1E5E758E-5802-079B-187F-7DEFEB0BDFF5}"/>
              </a:ext>
            </a:extLst>
          </p:cNvPr>
          <p:cNvPicPr>
            <a:picLocks noChangeAspect="1"/>
          </p:cNvPicPr>
          <p:nvPr userDrawn="1"/>
        </p:nvPicPr>
        <p:blipFill>
          <a:blip r:embed="rId5"/>
          <a:stretch>
            <a:fillRect/>
          </a:stretch>
        </p:blipFill>
        <p:spPr>
          <a:xfrm>
            <a:off x="11316384" y="501428"/>
            <a:ext cx="449102" cy="588823"/>
          </a:xfrm>
          <a:prstGeom prst="rect">
            <a:avLst/>
          </a:prstGeom>
        </p:spPr>
      </p:pic>
      <p:sp>
        <p:nvSpPr>
          <p:cNvPr id="19" name="Titelplatzhalter 18">
            <a:extLst>
              <a:ext uri="{FF2B5EF4-FFF2-40B4-BE49-F238E27FC236}">
                <a16:creationId xmlns:a16="http://schemas.microsoft.com/office/drawing/2014/main" id="{D82F32DD-FECB-00C8-D562-9CF6B8C6C159}"/>
              </a:ext>
            </a:extLst>
          </p:cNvPr>
          <p:cNvSpPr>
            <a:spLocks noGrp="1"/>
          </p:cNvSpPr>
          <p:nvPr>
            <p:ph type="title"/>
          </p:nvPr>
        </p:nvSpPr>
        <p:spPr>
          <a:xfrm>
            <a:off x="432000" y="432002"/>
            <a:ext cx="10515600" cy="720938"/>
          </a:xfrm>
          <a:prstGeom prst="rect">
            <a:avLst/>
          </a:prstGeom>
        </p:spPr>
        <p:txBody>
          <a:bodyPr vert="horz" lIns="0" tIns="0" rIns="0" bIns="0" rtlCol="0" anchor="t" anchorCtr="0">
            <a:normAutofit/>
          </a:bodyPr>
          <a:lstStyle/>
          <a:p>
            <a:r>
              <a:rPr lang="de-DE" dirty="0"/>
              <a:t>Titel</a:t>
            </a:r>
          </a:p>
        </p:txBody>
      </p:sp>
    </p:spTree>
    <p:extLst>
      <p:ext uri="{BB962C8B-B14F-4D97-AF65-F5344CB8AC3E}">
        <p14:creationId xmlns:p14="http://schemas.microsoft.com/office/powerpoint/2010/main" val="185394787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Lst>
  <p:txStyles>
    <p:titleStyle>
      <a:lvl1pPr algn="l" defTabSz="914400" rtl="0" eaLnBrk="1" latinLnBrk="0" hangingPunct="1">
        <a:lnSpc>
          <a:spcPct val="90000"/>
        </a:lnSpc>
        <a:spcBef>
          <a:spcPct val="0"/>
        </a:spcBef>
        <a:buNone/>
        <a:defRPr sz="3600" b="0"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A79683D1-AD25-EFD3-02F1-6D924A53B1AA}"/>
              </a:ext>
            </a:extLst>
          </p:cNvPr>
          <p:cNvSpPr/>
          <p:nvPr userDrawn="1"/>
        </p:nvSpPr>
        <p:spPr>
          <a:xfrm>
            <a:off x="0" y="0"/>
            <a:ext cx="12192000" cy="6858000"/>
          </a:xfrm>
          <a:prstGeom prst="rect">
            <a:avLst/>
          </a:prstGeom>
          <a:solidFill>
            <a:srgbClr val="001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pic>
        <p:nvPicPr>
          <p:cNvPr id="10" name="Grafik 9">
            <a:extLst>
              <a:ext uri="{FF2B5EF4-FFF2-40B4-BE49-F238E27FC236}">
                <a16:creationId xmlns:a16="http://schemas.microsoft.com/office/drawing/2014/main" id="{A2DAAE95-159D-3D52-71A4-2AFABE12593A}"/>
              </a:ext>
            </a:extLst>
          </p:cNvPr>
          <p:cNvPicPr>
            <a:picLocks noChangeAspect="1"/>
          </p:cNvPicPr>
          <p:nvPr userDrawn="1"/>
        </p:nvPicPr>
        <p:blipFill>
          <a:blip r:embed="rId2"/>
          <a:stretch>
            <a:fillRect/>
          </a:stretch>
        </p:blipFill>
        <p:spPr>
          <a:xfrm>
            <a:off x="11316384" y="495852"/>
            <a:ext cx="449103" cy="588824"/>
          </a:xfrm>
          <a:prstGeom prst="rect">
            <a:avLst/>
          </a:prstGeom>
        </p:spPr>
      </p:pic>
      <p:sp>
        <p:nvSpPr>
          <p:cNvPr id="12" name="Textplatzhalter 10">
            <a:extLst>
              <a:ext uri="{FF2B5EF4-FFF2-40B4-BE49-F238E27FC236}">
                <a16:creationId xmlns:a16="http://schemas.microsoft.com/office/drawing/2014/main" id="{488B44EC-1477-7C40-8AF7-00B9957F823D}"/>
              </a:ext>
            </a:extLst>
          </p:cNvPr>
          <p:cNvSpPr>
            <a:spLocks noGrp="1"/>
          </p:cNvSpPr>
          <p:nvPr>
            <p:ph type="body" idx="1"/>
          </p:nvPr>
        </p:nvSpPr>
        <p:spPr>
          <a:xfrm>
            <a:off x="432000" y="1260000"/>
            <a:ext cx="10515600" cy="5148000"/>
          </a:xfrm>
          <a:prstGeom prst="rect">
            <a:avLst/>
          </a:prstGeom>
        </p:spPr>
        <p:txBody>
          <a:bodyPr vert="horz" lIns="90000" tIns="45720" rIns="91440" bIns="45720" rtlCol="0">
            <a:normAutofit/>
          </a:bodyPr>
          <a:lstStyle/>
          <a:p>
            <a:pPr lvl="0"/>
            <a:r>
              <a:rPr lang="de-DE" dirty="0"/>
              <a:t>Text einfügen</a:t>
            </a:r>
          </a:p>
        </p:txBody>
      </p:sp>
    </p:spTree>
    <p:extLst>
      <p:ext uri="{BB962C8B-B14F-4D97-AF65-F5344CB8AC3E}">
        <p14:creationId xmlns:p14="http://schemas.microsoft.com/office/powerpoint/2010/main" val="312628042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36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03A3B92-B877-E22C-3EBF-CF92594710A6}"/>
              </a:ext>
            </a:extLst>
          </p:cNvPr>
          <p:cNvSpPr/>
          <p:nvPr userDrawn="1"/>
        </p:nvSpPr>
        <p:spPr>
          <a:xfrm>
            <a:off x="0" y="0"/>
            <a:ext cx="12192000" cy="6858000"/>
          </a:xfrm>
          <a:prstGeom prst="rect">
            <a:avLst/>
          </a:prstGeom>
          <a:solidFill>
            <a:srgbClr val="003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sp>
        <p:nvSpPr>
          <p:cNvPr id="8" name="Textfeld 7">
            <a:extLst>
              <a:ext uri="{FF2B5EF4-FFF2-40B4-BE49-F238E27FC236}">
                <a16:creationId xmlns:a16="http://schemas.microsoft.com/office/drawing/2014/main" id="{F0140C2F-41A4-004F-4858-1AA103B6E542}"/>
              </a:ext>
            </a:extLst>
          </p:cNvPr>
          <p:cNvSpPr txBox="1"/>
          <p:nvPr userDrawn="1"/>
        </p:nvSpPr>
        <p:spPr>
          <a:xfrm>
            <a:off x="442913" y="5918061"/>
            <a:ext cx="5034759" cy="525785"/>
          </a:xfrm>
          <a:prstGeom prst="rect">
            <a:avLst/>
          </a:prstGeom>
          <a:noFill/>
        </p:spPr>
        <p:txBody>
          <a:bodyPr wrap="square" lIns="0" tIns="0" rIns="0" bIns="0" rtlCol="0">
            <a:spAutoFit/>
          </a:bodyPr>
          <a:lstStyle/>
          <a:p>
            <a:pPr>
              <a:lnSpc>
                <a:spcPts val="4120"/>
              </a:lnSpc>
            </a:pPr>
            <a:r>
              <a:rPr lang="de-DE" sz="3600" b="0" i="0" dirty="0">
                <a:solidFill>
                  <a:schemeClr val="bg1"/>
                </a:solidFill>
                <a:latin typeface="Arial" panose="020B0604020202020204" pitchFamily="34" charset="0"/>
              </a:rPr>
              <a:t>Vielen Dank!</a:t>
            </a:r>
          </a:p>
        </p:txBody>
      </p:sp>
      <p:pic>
        <p:nvPicPr>
          <p:cNvPr id="9" name="Grafik 8">
            <a:extLst>
              <a:ext uri="{FF2B5EF4-FFF2-40B4-BE49-F238E27FC236}">
                <a16:creationId xmlns:a16="http://schemas.microsoft.com/office/drawing/2014/main" id="{E5E3AED6-BE90-7D6A-94AA-36006BD653DD}"/>
              </a:ext>
            </a:extLst>
          </p:cNvPr>
          <p:cNvPicPr>
            <a:picLocks noChangeAspect="1"/>
          </p:cNvPicPr>
          <p:nvPr userDrawn="1"/>
        </p:nvPicPr>
        <p:blipFill>
          <a:blip r:embed="rId2"/>
          <a:stretch>
            <a:fillRect/>
          </a:stretch>
        </p:blipFill>
        <p:spPr>
          <a:xfrm>
            <a:off x="442913" y="543987"/>
            <a:ext cx="2097355" cy="901667"/>
          </a:xfrm>
          <a:prstGeom prst="rect">
            <a:avLst/>
          </a:prstGeom>
        </p:spPr>
      </p:pic>
    </p:spTree>
    <p:extLst>
      <p:ext uri="{BB962C8B-B14F-4D97-AF65-F5344CB8AC3E}">
        <p14:creationId xmlns:p14="http://schemas.microsoft.com/office/powerpoint/2010/main" val="223756834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emf"/><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F36991D-F2ED-914C-9DB0-0D3EC40AFF53}"/>
              </a:ext>
            </a:extLst>
          </p:cNvPr>
          <p:cNvSpPr/>
          <p:nvPr/>
        </p:nvSpPr>
        <p:spPr>
          <a:xfrm>
            <a:off x="0" y="0"/>
            <a:ext cx="6096000" cy="6858000"/>
          </a:xfrm>
          <a:prstGeom prst="rect">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CF0ECAA1-5123-B14B-AEAB-0520148E1B73}"/>
              </a:ext>
            </a:extLst>
          </p:cNvPr>
          <p:cNvSpPr txBox="1"/>
          <p:nvPr/>
        </p:nvSpPr>
        <p:spPr>
          <a:xfrm>
            <a:off x="426277" y="3701733"/>
            <a:ext cx="5034759" cy="1661993"/>
          </a:xfrm>
          <a:prstGeom prst="rect">
            <a:avLst/>
          </a:prstGeom>
          <a:noFill/>
        </p:spPr>
        <p:txBody>
          <a:bodyPr wrap="square" lIns="0" tIns="0" rIns="0" bIns="0" rtlCol="0">
            <a:spAutoFit/>
          </a:bodyPr>
          <a:lstStyle/>
          <a:p>
            <a:r>
              <a:rPr lang="de-DE" sz="3600" dirty="0">
                <a:solidFill>
                  <a:schemeClr val="bg1"/>
                </a:solidFill>
                <a:latin typeface="Arial" panose="020B0604020202020204" pitchFamily="34" charset="0"/>
                <a:cs typeface="Arial" panose="020B0604020202020204" pitchFamily="34" charset="0"/>
              </a:rPr>
              <a:t>Herzlich Willkommen </a:t>
            </a:r>
          </a:p>
          <a:p>
            <a:r>
              <a:rPr lang="de-DE" sz="3600" dirty="0">
                <a:solidFill>
                  <a:schemeClr val="bg1"/>
                </a:solidFill>
                <a:latin typeface="Arial" panose="020B0604020202020204" pitchFamily="34" charset="0"/>
                <a:cs typeface="Arial" panose="020B0604020202020204" pitchFamily="34" charset="0"/>
              </a:rPr>
              <a:t>bei der Fernheizwerk </a:t>
            </a:r>
          </a:p>
          <a:p>
            <a:r>
              <a:rPr lang="de-DE" sz="3600" dirty="0">
                <a:solidFill>
                  <a:schemeClr val="bg1"/>
                </a:solidFill>
                <a:latin typeface="Arial" panose="020B0604020202020204" pitchFamily="34" charset="0"/>
                <a:cs typeface="Arial" panose="020B0604020202020204" pitchFamily="34" charset="0"/>
              </a:rPr>
              <a:t>Neukölln AG </a:t>
            </a:r>
          </a:p>
        </p:txBody>
      </p:sp>
      <p:sp>
        <p:nvSpPr>
          <p:cNvPr id="6" name="Textfeld 5">
            <a:extLst>
              <a:ext uri="{FF2B5EF4-FFF2-40B4-BE49-F238E27FC236}">
                <a16:creationId xmlns:a16="http://schemas.microsoft.com/office/drawing/2014/main" id="{C6A110BB-6FE9-2F4F-939D-A06431A16669}"/>
              </a:ext>
            </a:extLst>
          </p:cNvPr>
          <p:cNvSpPr txBox="1"/>
          <p:nvPr/>
        </p:nvSpPr>
        <p:spPr>
          <a:xfrm>
            <a:off x="442913" y="5918061"/>
            <a:ext cx="5034759" cy="525785"/>
          </a:xfrm>
          <a:prstGeom prst="rect">
            <a:avLst/>
          </a:prstGeom>
          <a:noFill/>
        </p:spPr>
        <p:txBody>
          <a:bodyPr wrap="square" lIns="0" tIns="0" rIns="0" bIns="0" rtlCol="0">
            <a:spAutoFit/>
          </a:bodyPr>
          <a:lstStyle/>
          <a:p>
            <a:pPr>
              <a:lnSpc>
                <a:spcPts val="4120"/>
              </a:lnSpc>
            </a:pPr>
            <a:r>
              <a:rPr lang="de-DE" sz="3600" dirty="0">
                <a:solidFill>
                  <a:schemeClr val="bg1"/>
                </a:solidFill>
                <a:latin typeface="Arial" panose="020B0604020202020204" pitchFamily="34" charset="0"/>
                <a:cs typeface="Arial" panose="020B0604020202020204" pitchFamily="34" charset="0"/>
              </a:rPr>
              <a:t>2022</a:t>
            </a:r>
          </a:p>
        </p:txBody>
      </p:sp>
      <p:pic>
        <p:nvPicPr>
          <p:cNvPr id="3" name="Grafik 2">
            <a:extLst>
              <a:ext uri="{FF2B5EF4-FFF2-40B4-BE49-F238E27FC236}">
                <a16:creationId xmlns:a16="http://schemas.microsoft.com/office/drawing/2014/main" id="{2EC0294C-D6DF-4F4F-9D9A-D8E951301268}"/>
              </a:ext>
            </a:extLst>
          </p:cNvPr>
          <p:cNvPicPr>
            <a:picLocks noChangeAspect="1"/>
          </p:cNvPicPr>
          <p:nvPr/>
        </p:nvPicPr>
        <p:blipFill rotWithShape="1">
          <a:blip r:embed="rId3"/>
          <a:srcRect l="10106" r="30634"/>
          <a:stretch/>
        </p:blipFill>
        <p:spPr>
          <a:xfrm>
            <a:off x="6096000" y="0"/>
            <a:ext cx="6096000" cy="6858000"/>
          </a:xfrm>
          <a:prstGeom prst="rect">
            <a:avLst/>
          </a:prstGeom>
        </p:spPr>
      </p:pic>
      <p:pic>
        <p:nvPicPr>
          <p:cNvPr id="8" name="Grafik 7">
            <a:extLst>
              <a:ext uri="{FF2B5EF4-FFF2-40B4-BE49-F238E27FC236}">
                <a16:creationId xmlns:a16="http://schemas.microsoft.com/office/drawing/2014/main" id="{547054DB-9A24-73C9-1CEF-ACE91884EAFA}"/>
              </a:ext>
            </a:extLst>
          </p:cNvPr>
          <p:cNvPicPr>
            <a:picLocks noChangeAspect="1"/>
          </p:cNvPicPr>
          <p:nvPr/>
        </p:nvPicPr>
        <p:blipFill>
          <a:blip r:embed="rId4"/>
          <a:stretch>
            <a:fillRect/>
          </a:stretch>
        </p:blipFill>
        <p:spPr>
          <a:xfrm>
            <a:off x="446597" y="549101"/>
            <a:ext cx="2098865" cy="578659"/>
          </a:xfrm>
          <a:prstGeom prst="rect">
            <a:avLst/>
          </a:prstGeom>
        </p:spPr>
      </p:pic>
    </p:spTree>
    <p:extLst>
      <p:ext uri="{BB962C8B-B14F-4D97-AF65-F5344CB8AC3E}">
        <p14:creationId xmlns:p14="http://schemas.microsoft.com/office/powerpoint/2010/main" val="202588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E036E-364B-6F39-F165-3C3E5842019C}"/>
              </a:ext>
            </a:extLst>
          </p:cNvPr>
          <p:cNvSpPr>
            <a:spLocks noGrp="1"/>
          </p:cNvSpPr>
          <p:nvPr>
            <p:ph type="title"/>
          </p:nvPr>
        </p:nvSpPr>
        <p:spPr/>
        <p:txBody>
          <a:bodyPr/>
          <a:lstStyle/>
          <a:p>
            <a:r>
              <a:rPr lang="de-DE" dirty="0"/>
              <a:t>Reallabor Großwärmepumpe</a:t>
            </a:r>
          </a:p>
        </p:txBody>
      </p:sp>
      <p:sp>
        <p:nvSpPr>
          <p:cNvPr id="3" name="Textplatzhalter 2">
            <a:extLst>
              <a:ext uri="{FF2B5EF4-FFF2-40B4-BE49-F238E27FC236}">
                <a16:creationId xmlns:a16="http://schemas.microsoft.com/office/drawing/2014/main" id="{7F58C4BF-289C-C879-3A69-1CCEA66AAF1B}"/>
              </a:ext>
            </a:extLst>
          </p:cNvPr>
          <p:cNvSpPr>
            <a:spLocks noGrp="1"/>
          </p:cNvSpPr>
          <p:nvPr>
            <p:ph type="body" sz="quarter" idx="10"/>
          </p:nvPr>
        </p:nvSpPr>
        <p:spPr/>
        <p:txBody>
          <a:bodyPr/>
          <a:lstStyle/>
          <a:p>
            <a:pPr>
              <a:lnSpc>
                <a:spcPct val="100000"/>
              </a:lnSpc>
              <a:spcBef>
                <a:spcPts val="1600"/>
              </a:spcBef>
            </a:pPr>
            <a:r>
              <a:rPr lang="de-DE" dirty="0"/>
              <a:t>Unsere erste Großwärmepumpe ist gelandet.</a:t>
            </a:r>
          </a:p>
          <a:p>
            <a:pPr>
              <a:lnSpc>
                <a:spcPct val="100000"/>
              </a:lnSpc>
              <a:spcBef>
                <a:spcPts val="1600"/>
              </a:spcBef>
            </a:pPr>
            <a:r>
              <a:rPr lang="de-DE" dirty="0"/>
              <a:t>Wir erproben und erforschen die Integration dieser Techno­logie in Fernwärmesysteme.</a:t>
            </a:r>
          </a:p>
          <a:p>
            <a:pPr>
              <a:lnSpc>
                <a:spcPct val="100000"/>
              </a:lnSpc>
              <a:spcBef>
                <a:spcPts val="1600"/>
              </a:spcBef>
            </a:pPr>
            <a:r>
              <a:rPr lang="de-DE" dirty="0"/>
              <a:t>FHW Neukölln ist einer von fünf Standorten in Deutschland für das Forschungsvorhaben mit Praxistest. </a:t>
            </a:r>
          </a:p>
          <a:p>
            <a:pPr>
              <a:lnSpc>
                <a:spcPct val="100000"/>
              </a:lnSpc>
              <a:spcBef>
                <a:spcPts val="1600"/>
              </a:spcBef>
            </a:pPr>
            <a:r>
              <a:rPr lang="de-DE" dirty="0"/>
              <a:t>Bei unseren fünf Blockheiz­kraftwerken nutzen </a:t>
            </a:r>
            <a:br>
              <a:rPr lang="de-DE" dirty="0"/>
            </a:br>
            <a:r>
              <a:rPr lang="de-DE" dirty="0"/>
              <a:t>wir nun die Abwärme (Ladeluftkühlung), um damit den Gesamtwirkungsgrad der Kraft-Wärme-Kopplungsanlagen noch einmal erhöhen.</a:t>
            </a:r>
          </a:p>
          <a:p>
            <a:pPr>
              <a:lnSpc>
                <a:spcPct val="100000"/>
              </a:lnSpc>
              <a:spcBef>
                <a:spcPts val="1600"/>
              </a:spcBef>
            </a:pPr>
            <a:endParaRPr lang="de-DE" dirty="0"/>
          </a:p>
          <a:p>
            <a:pPr>
              <a:lnSpc>
                <a:spcPct val="100000"/>
              </a:lnSpc>
              <a:spcBef>
                <a:spcPts val="1600"/>
              </a:spcBef>
            </a:pPr>
            <a:endParaRPr lang="de-DE" dirty="0"/>
          </a:p>
          <a:p>
            <a:pPr>
              <a:lnSpc>
                <a:spcPct val="100000"/>
              </a:lnSpc>
              <a:spcBef>
                <a:spcPts val="1600"/>
              </a:spcBef>
            </a:pPr>
            <a:endParaRPr lang="de-DE" dirty="0"/>
          </a:p>
          <a:p>
            <a:pPr>
              <a:lnSpc>
                <a:spcPct val="100000"/>
              </a:lnSpc>
              <a:spcBef>
                <a:spcPts val="1600"/>
              </a:spcBef>
            </a:pPr>
            <a:endParaRPr lang="de-DE" dirty="0"/>
          </a:p>
        </p:txBody>
      </p:sp>
      <p:pic>
        <p:nvPicPr>
          <p:cNvPr id="5" name="Grafik 4" descr="Ein Bild, das Himmel, draußen, Bauwesen, Kran enthält.&#10;&#10;Automatisch generierte Beschreibung">
            <a:extLst>
              <a:ext uri="{FF2B5EF4-FFF2-40B4-BE49-F238E27FC236}">
                <a16:creationId xmlns:a16="http://schemas.microsoft.com/office/drawing/2014/main" id="{BA4B7B66-67B7-3F8B-C552-8EDF8055E3ED}"/>
              </a:ext>
            </a:extLst>
          </p:cNvPr>
          <p:cNvPicPr>
            <a:picLocks noChangeAspect="1"/>
          </p:cNvPicPr>
          <p:nvPr/>
        </p:nvPicPr>
        <p:blipFill rotWithShape="1">
          <a:blip r:embed="rId3">
            <a:extLst>
              <a:ext uri="{28A0092B-C50C-407E-A947-70E740481C1C}">
                <a14:useLocalDpi xmlns:a14="http://schemas.microsoft.com/office/drawing/2010/main"/>
              </a:ext>
            </a:extLst>
          </a:blip>
          <a:srcRect l="16667" r="16667"/>
          <a:stretch/>
        </p:blipFill>
        <p:spPr>
          <a:xfrm>
            <a:off x="479425" y="1423960"/>
            <a:ext cx="5002378" cy="5002378"/>
          </a:xfrm>
          <a:prstGeom prst="ellipse">
            <a:avLst/>
          </a:prstGeom>
        </p:spPr>
      </p:pic>
    </p:spTree>
    <p:extLst>
      <p:ext uri="{BB962C8B-B14F-4D97-AF65-F5344CB8AC3E}">
        <p14:creationId xmlns:p14="http://schemas.microsoft.com/office/powerpoint/2010/main" val="3591526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1877-4B97-A2BB-7790-7A502EEF9A33}"/>
              </a:ext>
            </a:extLst>
          </p:cNvPr>
          <p:cNvSpPr>
            <a:spLocks noGrp="1"/>
          </p:cNvSpPr>
          <p:nvPr>
            <p:ph type="title"/>
          </p:nvPr>
        </p:nvSpPr>
        <p:spPr/>
        <p:txBody>
          <a:bodyPr/>
          <a:lstStyle/>
          <a:p>
            <a:r>
              <a:rPr lang="de-DE" dirty="0"/>
              <a:t>Verbreitungsgebiet</a:t>
            </a:r>
          </a:p>
        </p:txBody>
      </p:sp>
      <p:sp>
        <p:nvSpPr>
          <p:cNvPr id="3" name="Textplatzhalter 2">
            <a:extLst>
              <a:ext uri="{FF2B5EF4-FFF2-40B4-BE49-F238E27FC236}">
                <a16:creationId xmlns:a16="http://schemas.microsoft.com/office/drawing/2014/main" id="{EB00D3F7-90D8-7D93-695C-72CA9C9B57D1}"/>
              </a:ext>
            </a:extLst>
          </p:cNvPr>
          <p:cNvSpPr>
            <a:spLocks noGrp="1"/>
          </p:cNvSpPr>
          <p:nvPr>
            <p:ph type="body" sz="quarter" idx="10"/>
          </p:nvPr>
        </p:nvSpPr>
        <p:spPr>
          <a:xfrm>
            <a:off x="431798" y="1260000"/>
            <a:ext cx="5027708" cy="5040000"/>
          </a:xfrm>
        </p:spPr>
        <p:txBody>
          <a:bodyPr/>
          <a:lstStyle/>
          <a:p>
            <a:pPr>
              <a:lnSpc>
                <a:spcPct val="100000"/>
              </a:lnSpc>
              <a:spcBef>
                <a:spcPts val="1600"/>
              </a:spcBef>
            </a:pPr>
            <a:r>
              <a:rPr lang="de-DE" dirty="0"/>
              <a:t>Unser Leitungsnetz misst 118 Kilometer und reicht mittlerweile vom Landwehrkanal in Kreuzberg über die Grenzallee in Neukölln, Reuterkiez und Körnerpark bis an das Tempel-</a:t>
            </a:r>
            <a:r>
              <a:rPr lang="de-DE" dirty="0" err="1"/>
              <a:t>hofer</a:t>
            </a:r>
            <a:r>
              <a:rPr lang="de-DE" dirty="0"/>
              <a:t> Feld in der Oderstraße. </a:t>
            </a:r>
          </a:p>
          <a:p>
            <a:pPr>
              <a:lnSpc>
                <a:spcPct val="100000"/>
              </a:lnSpc>
              <a:spcBef>
                <a:spcPts val="1600"/>
              </a:spcBef>
            </a:pPr>
            <a:r>
              <a:rPr lang="de-DE" dirty="0"/>
              <a:t>Jährlich kommen etwa 2 bis 4 Kilometer dazu.</a:t>
            </a:r>
          </a:p>
          <a:p>
            <a:pPr>
              <a:lnSpc>
                <a:spcPct val="100000"/>
              </a:lnSpc>
              <a:spcBef>
                <a:spcPts val="1600"/>
              </a:spcBef>
            </a:pPr>
            <a:r>
              <a:rPr lang="de-DE" dirty="0"/>
              <a:t>In etwa 13 Jahren wären also all unsere Lei-</a:t>
            </a:r>
            <a:r>
              <a:rPr lang="de-DE" dirty="0" err="1"/>
              <a:t>tungen</a:t>
            </a:r>
            <a:r>
              <a:rPr lang="de-DE" dirty="0"/>
              <a:t> genauso lang wie sämtliche Strecken der Berliner U-Bahn zusammen.</a:t>
            </a:r>
          </a:p>
          <a:p>
            <a:pPr>
              <a:lnSpc>
                <a:spcPct val="100000"/>
              </a:lnSpc>
              <a:spcBef>
                <a:spcPts val="1600"/>
              </a:spcBef>
            </a:pPr>
            <a:endParaRPr lang="de-DE" dirty="0"/>
          </a:p>
          <a:p>
            <a:pPr>
              <a:lnSpc>
                <a:spcPct val="100000"/>
              </a:lnSpc>
              <a:spcBef>
                <a:spcPts val="1600"/>
              </a:spcBef>
            </a:pPr>
            <a:endParaRPr lang="de-DE" dirty="0"/>
          </a:p>
          <a:p>
            <a:pPr>
              <a:lnSpc>
                <a:spcPct val="100000"/>
              </a:lnSpc>
              <a:spcBef>
                <a:spcPts val="1600"/>
              </a:spcBef>
            </a:pPr>
            <a:endParaRPr lang="de-DE" dirty="0"/>
          </a:p>
          <a:p>
            <a:pPr>
              <a:lnSpc>
                <a:spcPct val="100000"/>
              </a:lnSpc>
              <a:spcBef>
                <a:spcPts val="1600"/>
              </a:spcBef>
            </a:pPr>
            <a:endParaRPr lang="de-DE" dirty="0"/>
          </a:p>
        </p:txBody>
      </p:sp>
      <p:pic>
        <p:nvPicPr>
          <p:cNvPr id="5" name="Grafik 4">
            <a:extLst>
              <a:ext uri="{FF2B5EF4-FFF2-40B4-BE49-F238E27FC236}">
                <a16:creationId xmlns:a16="http://schemas.microsoft.com/office/drawing/2014/main" id="{02A41248-D861-AC88-D438-9F3D26A7033C}"/>
              </a:ext>
            </a:extLst>
          </p:cNvPr>
          <p:cNvPicPr>
            <a:picLocks noChangeAspect="1"/>
          </p:cNvPicPr>
          <p:nvPr/>
        </p:nvPicPr>
        <p:blipFill rotWithShape="1">
          <a:blip r:embed="rId2"/>
          <a:srcRect l="599" t="1140" r="1511" b="2144"/>
          <a:stretch/>
        </p:blipFill>
        <p:spPr>
          <a:xfrm>
            <a:off x="5891753" y="482008"/>
            <a:ext cx="5868247" cy="5817991"/>
          </a:xfrm>
          <a:prstGeom prst="rect">
            <a:avLst/>
          </a:prstGeom>
        </p:spPr>
      </p:pic>
    </p:spTree>
    <p:extLst>
      <p:ext uri="{BB962C8B-B14F-4D97-AF65-F5344CB8AC3E}">
        <p14:creationId xmlns:p14="http://schemas.microsoft.com/office/powerpoint/2010/main" val="113290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F36991D-F2ED-914C-9DB0-0D3EC40AFF53}"/>
              </a:ext>
            </a:extLst>
          </p:cNvPr>
          <p:cNvSpPr/>
          <p:nvPr/>
        </p:nvSpPr>
        <p:spPr>
          <a:xfrm>
            <a:off x="0" y="0"/>
            <a:ext cx="12192000" cy="6858000"/>
          </a:xfrm>
          <a:prstGeom prst="rect">
            <a:avLst/>
          </a:prstGeom>
          <a:solidFill>
            <a:srgbClr val="003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6A110BB-6FE9-2F4F-939D-A06431A16669}"/>
              </a:ext>
            </a:extLst>
          </p:cNvPr>
          <p:cNvSpPr txBox="1"/>
          <p:nvPr/>
        </p:nvSpPr>
        <p:spPr>
          <a:xfrm>
            <a:off x="442913" y="5918061"/>
            <a:ext cx="5034759" cy="525785"/>
          </a:xfrm>
          <a:prstGeom prst="rect">
            <a:avLst/>
          </a:prstGeom>
          <a:noFill/>
        </p:spPr>
        <p:txBody>
          <a:bodyPr wrap="square" lIns="0" tIns="0" rIns="0" bIns="0" rtlCol="0">
            <a:spAutoFit/>
          </a:bodyPr>
          <a:lstStyle/>
          <a:p>
            <a:pPr>
              <a:lnSpc>
                <a:spcPts val="4120"/>
              </a:lnSpc>
            </a:pPr>
            <a:r>
              <a:rPr lang="de-DE" sz="3600" dirty="0">
                <a:solidFill>
                  <a:schemeClr val="bg1"/>
                </a:solidFill>
                <a:latin typeface="Arial" panose="020B0604020202020204" pitchFamily="34" charset="0"/>
                <a:cs typeface="Arial" panose="020B0604020202020204" pitchFamily="34" charset="0"/>
              </a:rPr>
              <a:t>Vielen Dank!</a:t>
            </a:r>
          </a:p>
        </p:txBody>
      </p:sp>
      <p:pic>
        <p:nvPicPr>
          <p:cNvPr id="13" name="Grafik 12">
            <a:extLst>
              <a:ext uri="{FF2B5EF4-FFF2-40B4-BE49-F238E27FC236}">
                <a16:creationId xmlns:a16="http://schemas.microsoft.com/office/drawing/2014/main" id="{02E6D9C9-0D71-B394-BE6D-9A5E548450BC}"/>
              </a:ext>
            </a:extLst>
          </p:cNvPr>
          <p:cNvPicPr>
            <a:picLocks noChangeAspect="1"/>
          </p:cNvPicPr>
          <p:nvPr/>
        </p:nvPicPr>
        <p:blipFill>
          <a:blip r:embed="rId3"/>
          <a:stretch>
            <a:fillRect/>
          </a:stretch>
        </p:blipFill>
        <p:spPr>
          <a:xfrm>
            <a:off x="442913" y="543987"/>
            <a:ext cx="2097355" cy="901667"/>
          </a:xfrm>
          <a:prstGeom prst="rect">
            <a:avLst/>
          </a:prstGeom>
        </p:spPr>
      </p:pic>
    </p:spTree>
    <p:extLst>
      <p:ext uri="{BB962C8B-B14F-4D97-AF65-F5344CB8AC3E}">
        <p14:creationId xmlns:p14="http://schemas.microsoft.com/office/powerpoint/2010/main" val="43244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D0DA9CB0-3DC0-CF00-15CB-8E9966813901}"/>
              </a:ext>
            </a:extLst>
          </p:cNvPr>
          <p:cNvGraphicFramePr>
            <a:graphicFrameLocks noGrp="1"/>
          </p:cNvGraphicFramePr>
          <p:nvPr>
            <p:extLst>
              <p:ext uri="{D42A27DB-BD31-4B8C-83A1-F6EECF244321}">
                <p14:modId xmlns:p14="http://schemas.microsoft.com/office/powerpoint/2010/main" val="3206545760"/>
              </p:ext>
            </p:extLst>
          </p:nvPr>
        </p:nvGraphicFramePr>
        <p:xfrm>
          <a:off x="431999" y="1341085"/>
          <a:ext cx="5664000" cy="5119816"/>
        </p:xfrm>
        <a:graphic>
          <a:graphicData uri="http://schemas.openxmlformats.org/drawingml/2006/table">
            <a:tbl>
              <a:tblPr>
                <a:tableStyleId>{5C22544A-7EE6-4342-B048-85BDC9FD1C3A}</a:tableStyleId>
              </a:tblPr>
              <a:tblGrid>
                <a:gridCol w="2832000">
                  <a:extLst>
                    <a:ext uri="{9D8B030D-6E8A-4147-A177-3AD203B41FA5}">
                      <a16:colId xmlns:a16="http://schemas.microsoft.com/office/drawing/2014/main" val="2978411500"/>
                    </a:ext>
                  </a:extLst>
                </a:gridCol>
                <a:gridCol w="2832000">
                  <a:extLst>
                    <a:ext uri="{9D8B030D-6E8A-4147-A177-3AD203B41FA5}">
                      <a16:colId xmlns:a16="http://schemas.microsoft.com/office/drawing/2014/main" val="3596814367"/>
                    </a:ext>
                  </a:extLst>
                </a:gridCol>
              </a:tblGrid>
              <a:tr h="990394">
                <a:tc>
                  <a:txBody>
                    <a:bodyPr/>
                    <a:lstStyle/>
                    <a:p>
                      <a:pPr fontAlgn="t"/>
                      <a:r>
                        <a:rPr lang="de-DE" sz="3600" b="0" i="0" dirty="0">
                          <a:latin typeface="Arial" panose="020B0604020202020204" pitchFamily="34" charset="0"/>
                          <a:cs typeface="Arial" panose="020B0604020202020204" pitchFamily="34" charset="0"/>
                        </a:rPr>
                        <a:t>1911</a:t>
                      </a:r>
                      <a:r>
                        <a:rPr lang="de-DE" b="0" i="0" dirty="0">
                          <a:latin typeface="Arial" panose="020B0604020202020204" pitchFamily="34" charset="0"/>
                          <a:cs typeface="Arial" panose="020B0604020202020204" pitchFamily="34" charset="0"/>
                        </a:rPr>
                        <a:t> </a:t>
                      </a:r>
                    </a:p>
                    <a:p>
                      <a:pPr fontAlgn="t"/>
                      <a:r>
                        <a:rPr lang="de-DE" sz="1400" b="0" i="0" dirty="0">
                          <a:latin typeface="Arial" panose="020B0604020202020204" pitchFamily="34" charset="0"/>
                          <a:cs typeface="Arial" panose="020B0604020202020204" pitchFamily="34" charset="0"/>
                        </a:rPr>
                        <a:t>Jahr der Inbetriebnahme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fontAlgn="t"/>
                      <a:r>
                        <a:rPr lang="de-DE" sz="3600" b="0" i="0" dirty="0">
                          <a:latin typeface="Arial" panose="020B0604020202020204" pitchFamily="34" charset="0"/>
                          <a:cs typeface="Arial" panose="020B0604020202020204" pitchFamily="34" charset="0"/>
                        </a:rPr>
                        <a:t>16.700</a:t>
                      </a:r>
                    </a:p>
                    <a:p>
                      <a:pPr fontAlgn="t"/>
                      <a:r>
                        <a:rPr lang="de-DE" sz="1400" b="0" i="0" dirty="0">
                          <a:latin typeface="Arial" panose="020B0604020202020204" pitchFamily="34" charset="0"/>
                          <a:cs typeface="Arial" panose="020B0604020202020204" pitchFamily="34" charset="0"/>
                        </a:rPr>
                        <a:t>Areal</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6474507"/>
                  </a:ext>
                </a:extLst>
              </a:tr>
              <a:tr h="990394">
                <a:tc>
                  <a:txBody>
                    <a:bodyPr/>
                    <a:lstStyle/>
                    <a:p>
                      <a:pPr fontAlgn="t"/>
                      <a:r>
                        <a:rPr lang="de-DE" sz="3600" b="0" i="0" dirty="0">
                          <a:latin typeface="Arial" panose="020B0604020202020204" pitchFamily="34" charset="0"/>
                          <a:cs typeface="Arial" panose="020B0604020202020204" pitchFamily="34" charset="0"/>
                        </a:rPr>
                        <a:t>55.000</a:t>
                      </a:r>
                      <a:r>
                        <a:rPr lang="de-DE" b="0" i="0" dirty="0">
                          <a:latin typeface="Arial" panose="020B0604020202020204" pitchFamily="34" charset="0"/>
                          <a:cs typeface="Arial" panose="020B0604020202020204" pitchFamily="34" charset="0"/>
                        </a:rPr>
                        <a:t> </a:t>
                      </a:r>
                    </a:p>
                    <a:p>
                      <a:pPr fontAlgn="t"/>
                      <a:r>
                        <a:rPr lang="de-DE" sz="1400" b="0" i="0" dirty="0">
                          <a:latin typeface="Arial" panose="020B0604020202020204" pitchFamily="34" charset="0"/>
                          <a:cs typeface="Arial" panose="020B0604020202020204" pitchFamily="34" charset="0"/>
                        </a:rPr>
                        <a:t>Versorgte Haushalte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600" b="0" i="0" dirty="0">
                          <a:latin typeface="Arial" panose="020B0604020202020204" pitchFamily="34" charset="0"/>
                          <a:cs typeface="Arial" panose="020B0604020202020204" pitchFamily="34" charset="0"/>
                        </a:rPr>
                        <a:t>3.000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dirty="0">
                          <a:latin typeface="Arial" panose="020B0604020202020204" pitchFamily="34" charset="0"/>
                          <a:cs typeface="Arial" panose="020B0604020202020204" pitchFamily="34" charset="0"/>
                        </a:rPr>
                        <a:t>Bewegtes Wasser täglich</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1526864"/>
                  </a:ext>
                </a:extLst>
              </a:tr>
              <a:tr h="990394">
                <a:tc>
                  <a:txBody>
                    <a:bodyPr/>
                    <a:lstStyle/>
                    <a:p>
                      <a:pPr fontAlgn="t"/>
                      <a:r>
                        <a:rPr lang="de-DE" sz="3600" b="0" i="0" dirty="0">
                          <a:latin typeface="Arial" panose="020B0604020202020204" pitchFamily="34" charset="0"/>
                          <a:cs typeface="Arial" panose="020B0604020202020204" pitchFamily="34" charset="0"/>
                        </a:rPr>
                        <a:t>118</a:t>
                      </a:r>
                      <a:r>
                        <a:rPr lang="de-DE" b="0" i="0" dirty="0">
                          <a:latin typeface="Arial" panose="020B0604020202020204" pitchFamily="34" charset="0"/>
                          <a:cs typeface="Arial" panose="020B0604020202020204" pitchFamily="34" charset="0"/>
                        </a:rPr>
                        <a:t> </a:t>
                      </a:r>
                    </a:p>
                    <a:p>
                      <a:pPr fontAlgn="t"/>
                      <a:r>
                        <a:rPr lang="de-DE" sz="1400" b="0" i="0" dirty="0">
                          <a:latin typeface="Arial" panose="020B0604020202020204" pitchFamily="34" charset="0"/>
                          <a:cs typeface="Arial" panose="020B0604020202020204" pitchFamily="34" charset="0"/>
                        </a:rPr>
                        <a:t>Länge des Leitungsnetzes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fontAlgn="t"/>
                      <a:r>
                        <a:rPr lang="de-DE" sz="3600" b="0" i="0" spc="300" dirty="0">
                          <a:latin typeface="Arial" panose="020B0604020202020204" pitchFamily="34" charset="0"/>
                          <a:cs typeface="Arial" panose="020B0604020202020204" pitchFamily="34" charset="0"/>
                        </a:rPr>
                        <a:t>2</a:t>
                      </a:r>
                      <a:r>
                        <a:rPr lang="de-DE" sz="3600" b="0" i="0" spc="600" dirty="0">
                          <a:latin typeface="Arial" panose="020B0604020202020204" pitchFamily="34" charset="0"/>
                          <a:cs typeface="Arial" panose="020B0604020202020204" pitchFamily="34" charset="0"/>
                        </a:rPr>
                        <a:t>–</a:t>
                      </a:r>
                      <a:r>
                        <a:rPr lang="de-DE" sz="3600" b="0" i="0" spc="300" dirty="0">
                          <a:latin typeface="Arial" panose="020B0604020202020204" pitchFamily="34" charset="0"/>
                          <a:cs typeface="Arial" panose="020B0604020202020204" pitchFamily="34" charset="0"/>
                        </a:rPr>
                        <a:t>4</a:t>
                      </a:r>
                      <a:r>
                        <a:rPr lang="de-DE" b="0" i="0" dirty="0">
                          <a:latin typeface="Arial" panose="020B0604020202020204" pitchFamily="34" charset="0"/>
                          <a:cs typeface="Arial" panose="020B0604020202020204" pitchFamily="34" charset="0"/>
                        </a:rPr>
                        <a:t> </a:t>
                      </a:r>
                    </a:p>
                    <a:p>
                      <a:pPr fontAlgn="t"/>
                      <a:r>
                        <a:rPr lang="de-DE" sz="1400" b="0" i="0" dirty="0">
                          <a:latin typeface="Arial" panose="020B0604020202020204" pitchFamily="34" charset="0"/>
                          <a:cs typeface="Arial" panose="020B0604020202020204" pitchFamily="34" charset="0"/>
                        </a:rPr>
                        <a:t>Zuwachs pro Jahr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443110"/>
                  </a:ext>
                </a:extLst>
              </a:tr>
              <a:tr h="990394">
                <a:tc>
                  <a:txBody>
                    <a:bodyPr/>
                    <a:lstStyle/>
                    <a:p>
                      <a:pPr fontAlgn="t"/>
                      <a:r>
                        <a:rPr lang="de-DE" sz="3600" b="0" i="0" dirty="0">
                          <a:latin typeface="Arial" panose="020B0604020202020204" pitchFamily="34" charset="0"/>
                          <a:cs typeface="Arial" panose="020B0604020202020204" pitchFamily="34" charset="0"/>
                        </a:rPr>
                        <a:t>55</a:t>
                      </a:r>
                    </a:p>
                    <a:p>
                      <a:pPr fontAlgn="t"/>
                      <a:r>
                        <a:rPr lang="de-DE" sz="1400" b="0" i="0" dirty="0">
                          <a:latin typeface="Arial" panose="020B0604020202020204" pitchFamily="34" charset="0"/>
                          <a:cs typeface="Arial" panose="020B0604020202020204" pitchFamily="34" charset="0"/>
                        </a:rPr>
                        <a:t>Mitarbeitende bei FHW</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fontAlgn="t"/>
                      <a:r>
                        <a:rPr lang="de-DE" sz="3600" b="0" i="0" dirty="0">
                          <a:latin typeface="Arial" panose="020B0604020202020204" pitchFamily="34" charset="0"/>
                          <a:cs typeface="Arial" panose="020B0604020202020204" pitchFamily="34" charset="0"/>
                        </a:rPr>
                        <a:t>5</a:t>
                      </a:r>
                      <a:endParaRPr lang="de-DE" sz="3600" b="0" i="0" baseline="30000" dirty="0">
                        <a:latin typeface="Arial" panose="020B0604020202020204" pitchFamily="34" charset="0"/>
                        <a:cs typeface="Arial" panose="020B0604020202020204" pitchFamily="34" charset="0"/>
                      </a:endParaRPr>
                    </a:p>
                    <a:p>
                      <a:pPr fontAlgn="t"/>
                      <a:r>
                        <a:rPr lang="de-DE" sz="1400" b="0" i="0" dirty="0">
                          <a:latin typeface="Arial" panose="020B0604020202020204" pitchFamily="34" charset="0"/>
                          <a:cs typeface="Arial" panose="020B0604020202020204" pitchFamily="34" charset="0"/>
                        </a:rPr>
                        <a:t>Auszubildende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4671137"/>
                  </a:ext>
                </a:extLst>
              </a:tr>
              <a:tr h="990394">
                <a:tc>
                  <a:txBody>
                    <a:bodyPr/>
                    <a:lstStyle/>
                    <a:p>
                      <a:pPr fontAlgn="t"/>
                      <a:r>
                        <a:rPr lang="de-DE" sz="3600" b="0" i="0" dirty="0">
                          <a:latin typeface="Arial" panose="020B0604020202020204" pitchFamily="34" charset="0"/>
                          <a:cs typeface="Arial" panose="020B0604020202020204" pitchFamily="34" charset="0"/>
                        </a:rPr>
                        <a:t>37</a:t>
                      </a:r>
                      <a:r>
                        <a:rPr lang="de-DE" b="0" i="0" dirty="0">
                          <a:latin typeface="Arial" panose="020B0604020202020204" pitchFamily="34" charset="0"/>
                          <a:cs typeface="Arial" panose="020B0604020202020204" pitchFamily="34" charset="0"/>
                        </a:rPr>
                        <a:t> </a:t>
                      </a:r>
                    </a:p>
                    <a:p>
                      <a:pPr fontAlgn="t"/>
                      <a:r>
                        <a:rPr lang="de-DE" sz="1400" b="0" i="0" dirty="0">
                          <a:latin typeface="Arial" panose="020B0604020202020204" pitchFamily="34" charset="0"/>
                          <a:cs typeface="Arial" panose="020B0604020202020204" pitchFamily="34" charset="0"/>
                        </a:rPr>
                        <a:t>Gesamtumsatz </a:t>
                      </a:r>
                      <a:br>
                        <a:rPr lang="de-DE" sz="1400" b="0" i="0" dirty="0">
                          <a:latin typeface="Arial" panose="020B0604020202020204" pitchFamily="34" charset="0"/>
                          <a:cs typeface="Arial" panose="020B0604020202020204" pitchFamily="34" charset="0"/>
                        </a:rPr>
                      </a:br>
                      <a:r>
                        <a:rPr lang="de-DE" sz="1400" b="0" i="0" dirty="0">
                          <a:latin typeface="Arial" panose="020B0604020202020204" pitchFamily="34" charset="0"/>
                          <a:cs typeface="Arial" panose="020B0604020202020204" pitchFamily="34" charset="0"/>
                        </a:rPr>
                        <a:t>in </a:t>
                      </a:r>
                      <a:r>
                        <a:rPr lang="de-DE" sz="1400" b="0" i="0" dirty="0" err="1">
                          <a:latin typeface="Arial" panose="020B0604020202020204" pitchFamily="34" charset="0"/>
                          <a:cs typeface="Arial" panose="020B0604020202020204" pitchFamily="34" charset="0"/>
                        </a:rPr>
                        <a:t>Mio</a:t>
                      </a:r>
                      <a:r>
                        <a:rPr lang="de-DE" sz="1400" b="0" i="0" dirty="0">
                          <a:latin typeface="Arial" panose="020B0604020202020204" pitchFamily="34" charset="0"/>
                          <a:cs typeface="Arial" panose="020B0604020202020204" pitchFamily="34" charset="0"/>
                        </a:rPr>
                        <a:t> Euro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fontAlgn="t"/>
                      <a:r>
                        <a:rPr lang="de-DE" sz="3600" b="0" i="0" dirty="0">
                          <a:latin typeface="Arial" panose="020B0604020202020204" pitchFamily="34" charset="0"/>
                          <a:cs typeface="Arial" panose="020B0604020202020204" pitchFamily="34" charset="0"/>
                        </a:rPr>
                        <a:t>75</a:t>
                      </a:r>
                    </a:p>
                    <a:p>
                      <a:pPr fontAlgn="t"/>
                      <a:r>
                        <a:rPr lang="de-DE" sz="1400" b="0" i="0" dirty="0">
                          <a:latin typeface="Arial" panose="020B0604020202020204" pitchFamily="34" charset="0"/>
                          <a:cs typeface="Arial" panose="020B0604020202020204" pitchFamily="34" charset="0"/>
                        </a:rPr>
                        <a:t>Investitionen in die Wärmewende in </a:t>
                      </a:r>
                      <a:r>
                        <a:rPr lang="de-DE" sz="1400" b="0" i="0" dirty="0" err="1">
                          <a:latin typeface="Arial" panose="020B0604020202020204" pitchFamily="34" charset="0"/>
                          <a:cs typeface="Arial" panose="020B0604020202020204" pitchFamily="34" charset="0"/>
                        </a:rPr>
                        <a:t>Mio</a:t>
                      </a:r>
                      <a:r>
                        <a:rPr lang="de-DE" sz="1400" b="0" i="0" dirty="0">
                          <a:latin typeface="Arial" panose="020B0604020202020204" pitchFamily="34" charset="0"/>
                          <a:cs typeface="Arial" panose="020B0604020202020204" pitchFamily="34" charset="0"/>
                        </a:rPr>
                        <a:t> Euro</a:t>
                      </a:r>
                      <a:br>
                        <a:rPr lang="de-DE" sz="600" b="0" i="0" dirty="0">
                          <a:latin typeface="Arial" panose="020B0604020202020204" pitchFamily="34" charset="0"/>
                          <a:cs typeface="Arial" panose="020B0604020202020204" pitchFamily="34" charset="0"/>
                        </a:rPr>
                      </a:br>
                      <a:endParaRPr lang="de-DE" sz="600" b="0" i="0"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4180502"/>
                  </a:ext>
                </a:extLst>
              </a:tr>
            </a:tbl>
          </a:graphicData>
        </a:graphic>
      </p:graphicFrame>
      <p:sp>
        <p:nvSpPr>
          <p:cNvPr id="2" name="Titel 1">
            <a:extLst>
              <a:ext uri="{FF2B5EF4-FFF2-40B4-BE49-F238E27FC236}">
                <a16:creationId xmlns:a16="http://schemas.microsoft.com/office/drawing/2014/main" id="{E81CD7C2-C125-1B4B-8685-BD1D40F6095F}"/>
              </a:ext>
            </a:extLst>
          </p:cNvPr>
          <p:cNvSpPr>
            <a:spLocks noGrp="1"/>
          </p:cNvSpPr>
          <p:nvPr>
            <p:ph type="title"/>
          </p:nvPr>
        </p:nvSpPr>
        <p:spPr/>
        <p:txBody>
          <a:bodyPr/>
          <a:lstStyle/>
          <a:p>
            <a:r>
              <a:rPr lang="de-DE" dirty="0"/>
              <a:t>Das FHW in Zahlen</a:t>
            </a:r>
          </a:p>
        </p:txBody>
      </p:sp>
      <p:sp>
        <p:nvSpPr>
          <p:cNvPr id="13" name="Rechteck 12">
            <a:extLst>
              <a:ext uri="{FF2B5EF4-FFF2-40B4-BE49-F238E27FC236}">
                <a16:creationId xmlns:a16="http://schemas.microsoft.com/office/drawing/2014/main" id="{5164C8D2-AF3E-184E-E6C5-047A0C9C54FF}"/>
              </a:ext>
            </a:extLst>
          </p:cNvPr>
          <p:cNvSpPr/>
          <p:nvPr/>
        </p:nvSpPr>
        <p:spPr>
          <a:xfrm>
            <a:off x="4813646" y="1623796"/>
            <a:ext cx="216406" cy="215444"/>
          </a:xfrm>
          <a:prstGeom prst="rect">
            <a:avLst/>
          </a:prstGeom>
        </p:spPr>
        <p:txBody>
          <a:bodyPr wrap="none" lIns="0" tIns="0" rIns="0" bIns="0">
            <a:spAutoFit/>
          </a:bodyPr>
          <a:lstStyle/>
          <a:p>
            <a:r>
              <a:rPr lang="de-DE" sz="1400" dirty="0">
                <a:latin typeface="Arial" panose="020B0604020202020204" pitchFamily="34" charset="0"/>
                <a:cs typeface="Arial" panose="020B0604020202020204" pitchFamily="34" charset="0"/>
              </a:rPr>
              <a:t>m</a:t>
            </a:r>
            <a:r>
              <a:rPr lang="de-DE" sz="1400" baseline="30000" dirty="0">
                <a:latin typeface="Arial" panose="020B0604020202020204" pitchFamily="34" charset="0"/>
                <a:cs typeface="Arial" panose="020B0604020202020204" pitchFamily="34" charset="0"/>
              </a:rPr>
              <a:t>2</a:t>
            </a:r>
            <a:endParaRPr lang="de-DE" sz="1400" dirty="0">
              <a:latin typeface="Arial" panose="020B0604020202020204" pitchFamily="34" charset="0"/>
              <a:cs typeface="Arial" panose="020B0604020202020204" pitchFamily="34" charset="0"/>
            </a:endParaRPr>
          </a:p>
        </p:txBody>
      </p:sp>
      <p:sp>
        <p:nvSpPr>
          <p:cNvPr id="16" name="Rechteck 15">
            <a:extLst>
              <a:ext uri="{FF2B5EF4-FFF2-40B4-BE49-F238E27FC236}">
                <a16:creationId xmlns:a16="http://schemas.microsoft.com/office/drawing/2014/main" id="{02D92D19-C8D3-882A-A7EA-70E36C67493B}"/>
              </a:ext>
            </a:extLst>
          </p:cNvPr>
          <p:cNvSpPr/>
          <p:nvPr/>
        </p:nvSpPr>
        <p:spPr>
          <a:xfrm>
            <a:off x="1269675" y="3572940"/>
            <a:ext cx="423514" cy="307777"/>
          </a:xfrm>
          <a:prstGeom prst="rect">
            <a:avLst/>
          </a:prstGeom>
        </p:spPr>
        <p:txBody>
          <a:bodyPr wrap="none">
            <a:spAutoFit/>
          </a:bodyPr>
          <a:lstStyle/>
          <a:p>
            <a:r>
              <a:rPr lang="de-DE" sz="1400" dirty="0">
                <a:latin typeface="Arial" panose="020B0604020202020204" pitchFamily="34" charset="0"/>
                <a:cs typeface="Arial" panose="020B0604020202020204" pitchFamily="34" charset="0"/>
              </a:rPr>
              <a:t>km</a:t>
            </a:r>
          </a:p>
        </p:txBody>
      </p:sp>
      <p:sp>
        <p:nvSpPr>
          <p:cNvPr id="18" name="Rechteck 17">
            <a:extLst>
              <a:ext uri="{FF2B5EF4-FFF2-40B4-BE49-F238E27FC236}">
                <a16:creationId xmlns:a16="http://schemas.microsoft.com/office/drawing/2014/main" id="{D35DC009-E90C-0781-C233-F4959510B076}"/>
              </a:ext>
            </a:extLst>
          </p:cNvPr>
          <p:cNvSpPr/>
          <p:nvPr/>
        </p:nvSpPr>
        <p:spPr>
          <a:xfrm>
            <a:off x="4276732" y="3619106"/>
            <a:ext cx="431450" cy="215444"/>
          </a:xfrm>
          <a:prstGeom prst="rect">
            <a:avLst/>
          </a:prstGeom>
        </p:spPr>
        <p:txBody>
          <a:bodyPr wrap="square" lIns="90000" tIns="0" rIns="0" bIns="0">
            <a:spAutoFit/>
          </a:bodyPr>
          <a:lstStyle/>
          <a:p>
            <a:r>
              <a:rPr lang="de-DE" sz="1400" dirty="0">
                <a:latin typeface="Arial" panose="020B0604020202020204" pitchFamily="34" charset="0"/>
                <a:cs typeface="Arial" panose="020B0604020202020204" pitchFamily="34" charset="0"/>
              </a:rPr>
              <a:t>km</a:t>
            </a:r>
          </a:p>
        </p:txBody>
      </p:sp>
      <p:sp>
        <p:nvSpPr>
          <p:cNvPr id="19" name="Rechteck 18">
            <a:extLst>
              <a:ext uri="{FF2B5EF4-FFF2-40B4-BE49-F238E27FC236}">
                <a16:creationId xmlns:a16="http://schemas.microsoft.com/office/drawing/2014/main" id="{43F9BDB2-1645-5BE9-0038-BF536A4DD9EF}"/>
              </a:ext>
            </a:extLst>
          </p:cNvPr>
          <p:cNvSpPr/>
          <p:nvPr/>
        </p:nvSpPr>
        <p:spPr>
          <a:xfrm>
            <a:off x="4526575" y="2656013"/>
            <a:ext cx="363214" cy="215444"/>
          </a:xfrm>
          <a:prstGeom prst="rect">
            <a:avLst/>
          </a:prstGeom>
        </p:spPr>
        <p:txBody>
          <a:bodyPr wrap="square" lIns="90000" tIns="0" rIns="0" bIns="0">
            <a:spAutoFit/>
          </a:bodyPr>
          <a:lstStyle/>
          <a:p>
            <a:r>
              <a:rPr lang="de-DE" sz="1400" dirty="0">
                <a:latin typeface="Arial" panose="020B0604020202020204" pitchFamily="34" charset="0"/>
                <a:cs typeface="Arial" panose="020B0604020202020204" pitchFamily="34" charset="0"/>
              </a:rPr>
              <a:t>m</a:t>
            </a:r>
            <a:r>
              <a:rPr lang="de-DE" sz="1400" baseline="30000" dirty="0">
                <a:latin typeface="Arial" panose="020B0604020202020204" pitchFamily="34" charset="0"/>
                <a:cs typeface="Arial" panose="020B0604020202020204" pitchFamily="34" charset="0"/>
              </a:rPr>
              <a:t>3</a:t>
            </a:r>
            <a:endParaRPr lang="de-DE" sz="1400" dirty="0">
              <a:latin typeface="Arial" panose="020B0604020202020204" pitchFamily="34" charset="0"/>
              <a:cs typeface="Arial" panose="020B0604020202020204" pitchFamily="34" charset="0"/>
            </a:endParaRPr>
          </a:p>
        </p:txBody>
      </p:sp>
      <p:pic>
        <p:nvPicPr>
          <p:cNvPr id="20" name="Grafik 19">
            <a:extLst>
              <a:ext uri="{FF2B5EF4-FFF2-40B4-BE49-F238E27FC236}">
                <a16:creationId xmlns:a16="http://schemas.microsoft.com/office/drawing/2014/main" id="{D8962F56-0CDF-1707-FD04-549529F4EDD2}"/>
              </a:ext>
            </a:extLst>
          </p:cNvPr>
          <p:cNvPicPr>
            <a:picLocks noChangeAspect="1"/>
          </p:cNvPicPr>
          <p:nvPr/>
        </p:nvPicPr>
        <p:blipFill rotWithShape="1">
          <a:blip r:embed="rId2"/>
          <a:srcRect l="10250" r="23084"/>
          <a:stretch/>
        </p:blipFill>
        <p:spPr>
          <a:xfrm>
            <a:off x="6674748" y="1341085"/>
            <a:ext cx="5085253" cy="5085253"/>
          </a:xfrm>
          <a:prstGeom prst="ellipse">
            <a:avLst/>
          </a:prstGeom>
        </p:spPr>
      </p:pic>
    </p:spTree>
    <p:extLst>
      <p:ext uri="{BB962C8B-B14F-4D97-AF65-F5344CB8AC3E}">
        <p14:creationId xmlns:p14="http://schemas.microsoft.com/office/powerpoint/2010/main" val="1904173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6A0FD491-49D9-8EA6-FB43-8A8091AF975F}"/>
              </a:ext>
            </a:extLst>
          </p:cNvPr>
          <p:cNvGraphicFramePr>
            <a:graphicFrameLocks noGrp="1"/>
          </p:cNvGraphicFramePr>
          <p:nvPr>
            <p:extLst>
              <p:ext uri="{D42A27DB-BD31-4B8C-83A1-F6EECF244321}">
                <p14:modId xmlns:p14="http://schemas.microsoft.com/office/powerpoint/2010/main" val="3001424586"/>
              </p:ext>
            </p:extLst>
          </p:nvPr>
        </p:nvGraphicFramePr>
        <p:xfrm>
          <a:off x="6085087" y="1341085"/>
          <a:ext cx="5664000" cy="4266788"/>
        </p:xfrm>
        <a:graphic>
          <a:graphicData uri="http://schemas.openxmlformats.org/drawingml/2006/table">
            <a:tbl>
              <a:tblPr>
                <a:tableStyleId>{5C22544A-7EE6-4342-B048-85BDC9FD1C3A}</a:tableStyleId>
              </a:tblPr>
              <a:tblGrid>
                <a:gridCol w="2832000">
                  <a:extLst>
                    <a:ext uri="{9D8B030D-6E8A-4147-A177-3AD203B41FA5}">
                      <a16:colId xmlns:a16="http://schemas.microsoft.com/office/drawing/2014/main" val="2978411500"/>
                    </a:ext>
                  </a:extLst>
                </a:gridCol>
                <a:gridCol w="2832000">
                  <a:extLst>
                    <a:ext uri="{9D8B030D-6E8A-4147-A177-3AD203B41FA5}">
                      <a16:colId xmlns:a16="http://schemas.microsoft.com/office/drawing/2014/main" val="3596814367"/>
                    </a:ext>
                  </a:extLst>
                </a:gridCol>
              </a:tblGrid>
              <a:tr h="990394">
                <a:tc>
                  <a:txBody>
                    <a:bodyPr/>
                    <a:lstStyle/>
                    <a:p>
                      <a:pPr fontAlgn="t"/>
                      <a:r>
                        <a:rPr lang="de-DE" sz="3600" b="0" i="0" dirty="0">
                          <a:latin typeface="Arial" panose="020B0604020202020204" pitchFamily="34" charset="0"/>
                          <a:cs typeface="Arial" panose="020B0604020202020204" pitchFamily="34" charset="0"/>
                        </a:rPr>
                        <a:t>13,4 </a:t>
                      </a:r>
                    </a:p>
                    <a:p>
                      <a:pPr fontAlgn="t"/>
                      <a:r>
                        <a:rPr lang="de-DE" sz="1400" b="0" i="0" dirty="0">
                          <a:latin typeface="Arial" panose="020B0604020202020204" pitchFamily="34" charset="0"/>
                          <a:cs typeface="Arial" panose="020B0604020202020204" pitchFamily="34" charset="0"/>
                        </a:rPr>
                        <a:t>Versorgungsgebiet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1.414</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Übergabestationen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6474507"/>
                  </a:ext>
                </a:extLst>
              </a:tr>
              <a:tr h="99039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0,55</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Primärenergiefaktor</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280</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Wärmeabsatz in GW</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1526864"/>
                  </a:ext>
                </a:extLst>
              </a:tr>
              <a:tr h="99039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Platzbedarf im Keller </a:t>
                      </a:r>
                      <a:b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für Kiezwärme</a:t>
                      </a:r>
                      <a:b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de-DE"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fontAlgn="t"/>
                      <a:r>
                        <a:rPr lang="de-DE" sz="3600" b="0" i="0" spc="300" dirty="0">
                          <a:latin typeface="Arial" panose="020B0604020202020204" pitchFamily="34" charset="0"/>
                          <a:cs typeface="Arial" panose="020B0604020202020204" pitchFamily="34" charset="0"/>
                        </a:rPr>
                        <a:t>2</a:t>
                      </a:r>
                      <a:r>
                        <a:rPr lang="de-DE" sz="3600" b="0" i="0" spc="600" dirty="0">
                          <a:latin typeface="Arial" panose="020B0604020202020204" pitchFamily="34" charset="0"/>
                          <a:cs typeface="Arial" panose="020B0604020202020204" pitchFamily="34" charset="0"/>
                        </a:rPr>
                        <a:t>–</a:t>
                      </a:r>
                      <a:r>
                        <a:rPr lang="de-DE" sz="3600" b="0" i="0" dirty="0">
                          <a:latin typeface="Arial" panose="020B0604020202020204" pitchFamily="34" charset="0"/>
                          <a:cs typeface="Arial" panose="020B0604020202020204" pitchFamily="34" charset="0"/>
                        </a:rPr>
                        <a:t>4</a:t>
                      </a:r>
                      <a:r>
                        <a:rPr lang="de-DE" b="0" i="0" dirty="0">
                          <a:latin typeface="Arial" panose="020B0604020202020204" pitchFamily="34" charset="0"/>
                          <a:cs typeface="Arial" panose="020B0604020202020204" pitchFamily="34" charset="0"/>
                        </a:rPr>
                        <a:t> </a:t>
                      </a:r>
                    </a:p>
                    <a:p>
                      <a:pPr fontAlgn="t"/>
                      <a:r>
                        <a:rPr lang="de-DE" sz="1400" b="0" i="0" dirty="0">
                          <a:latin typeface="Arial" panose="020B0604020202020204" pitchFamily="34" charset="0"/>
                          <a:cs typeface="Arial" panose="020B0604020202020204" pitchFamily="34" charset="0"/>
                        </a:rPr>
                        <a:t>Zuwachs pro Jahr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443110"/>
                  </a:ext>
                </a:extLst>
              </a:tr>
              <a:tr h="990394">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a:t>
                      </a:r>
                      <a:endPar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Geplante CO</a:t>
                      </a:r>
                      <a:r>
                        <a:rPr kumimoji="0" lang="de-DE" sz="1400" b="0" i="0" u="none" strike="noStrike" kern="1200" cap="none" spc="0" normalizeH="0" baseline="-5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de-DE" sz="14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-Ersparnis </a:t>
                      </a:r>
                      <a:b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 Jahr</a:t>
                      </a:r>
                      <a:br>
                        <a:rPr lang="de-DE" sz="400" b="0" i="0" dirty="0">
                          <a:latin typeface="Arial" panose="020B0604020202020204" pitchFamily="34" charset="0"/>
                          <a:cs typeface="Arial" panose="020B0604020202020204" pitchFamily="34" charset="0"/>
                        </a:rPr>
                      </a:br>
                      <a:endParaRPr kumimoji="0" lang="de-DE" sz="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80,8 </a:t>
                      </a:r>
                      <a:endPar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Vattenfall Wärme </a:t>
                      </a:r>
                      <a:b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Berlin AG</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4671137"/>
                  </a:ext>
                </a:extLst>
              </a:tr>
            </a:tbl>
          </a:graphicData>
        </a:graphic>
      </p:graphicFrame>
      <p:sp>
        <p:nvSpPr>
          <p:cNvPr id="2" name="Titel 1">
            <a:extLst>
              <a:ext uri="{FF2B5EF4-FFF2-40B4-BE49-F238E27FC236}">
                <a16:creationId xmlns:a16="http://schemas.microsoft.com/office/drawing/2014/main" id="{D960AE18-44E1-E979-EF22-7A4F0C17AF19}"/>
              </a:ext>
            </a:extLst>
          </p:cNvPr>
          <p:cNvSpPr>
            <a:spLocks noGrp="1"/>
          </p:cNvSpPr>
          <p:nvPr>
            <p:ph type="title"/>
          </p:nvPr>
        </p:nvSpPr>
        <p:spPr/>
        <p:txBody>
          <a:bodyPr/>
          <a:lstStyle/>
          <a:p>
            <a:r>
              <a:rPr lang="de-DE" dirty="0"/>
              <a:t>Das FHW in Zahlen</a:t>
            </a:r>
          </a:p>
        </p:txBody>
      </p:sp>
      <p:sp>
        <p:nvSpPr>
          <p:cNvPr id="12" name="Rechteck 11">
            <a:extLst>
              <a:ext uri="{FF2B5EF4-FFF2-40B4-BE49-F238E27FC236}">
                <a16:creationId xmlns:a16="http://schemas.microsoft.com/office/drawing/2014/main" id="{7DBAE99E-855C-E3EC-C342-40832EBBAE8E}"/>
              </a:ext>
            </a:extLst>
          </p:cNvPr>
          <p:cNvSpPr/>
          <p:nvPr/>
        </p:nvSpPr>
        <p:spPr>
          <a:xfrm>
            <a:off x="7183001" y="1638090"/>
            <a:ext cx="426045" cy="215444"/>
          </a:xfrm>
          <a:prstGeom prst="rect">
            <a:avLst/>
          </a:prstGeom>
        </p:spPr>
        <p:txBody>
          <a:bodyPr wrap="square" lIns="0" tIns="0" rIns="0" bIns="0">
            <a:spAutoFit/>
          </a:bodyPr>
          <a:lstStyle/>
          <a:p>
            <a:r>
              <a:rPr lang="de-DE" sz="1400" dirty="0">
                <a:latin typeface="Arial" panose="020B0604020202020204" pitchFamily="34" charset="0"/>
                <a:cs typeface="Arial" panose="020B0604020202020204" pitchFamily="34" charset="0"/>
              </a:rPr>
              <a:t>km</a:t>
            </a:r>
            <a:r>
              <a:rPr lang="de-DE" sz="1400" baseline="30000" dirty="0">
                <a:latin typeface="Arial" panose="020B0604020202020204" pitchFamily="34" charset="0"/>
                <a:cs typeface="Arial" panose="020B0604020202020204" pitchFamily="34" charset="0"/>
              </a:rPr>
              <a:t>2</a:t>
            </a:r>
            <a:endParaRPr lang="de-DE" sz="1400" dirty="0">
              <a:latin typeface="Arial" panose="020B0604020202020204" pitchFamily="34" charset="0"/>
              <a:cs typeface="Arial" panose="020B0604020202020204" pitchFamily="34" charset="0"/>
            </a:endParaRPr>
          </a:p>
        </p:txBody>
      </p:sp>
      <p:sp>
        <p:nvSpPr>
          <p:cNvPr id="13" name="Rechteck 12">
            <a:extLst>
              <a:ext uri="{FF2B5EF4-FFF2-40B4-BE49-F238E27FC236}">
                <a16:creationId xmlns:a16="http://schemas.microsoft.com/office/drawing/2014/main" id="{8546D239-58F2-74C2-2B1F-6150D3B7DCEE}"/>
              </a:ext>
            </a:extLst>
          </p:cNvPr>
          <p:cNvSpPr/>
          <p:nvPr/>
        </p:nvSpPr>
        <p:spPr>
          <a:xfrm>
            <a:off x="6549482" y="3605611"/>
            <a:ext cx="426045" cy="215444"/>
          </a:xfrm>
          <a:prstGeom prst="rect">
            <a:avLst/>
          </a:prstGeom>
        </p:spPr>
        <p:txBody>
          <a:bodyPr wrap="square" lIns="0" tIns="0" rIns="0" bIns="0">
            <a:spAutoFit/>
          </a:bodyPr>
          <a:lstStyle/>
          <a:p>
            <a:r>
              <a:rPr lang="de-DE" sz="1400" dirty="0">
                <a:latin typeface="Arial" panose="020B0604020202020204" pitchFamily="34" charset="0"/>
                <a:cs typeface="Arial" panose="020B0604020202020204" pitchFamily="34" charset="0"/>
              </a:rPr>
              <a:t>m</a:t>
            </a:r>
            <a:r>
              <a:rPr lang="de-DE" sz="1400" baseline="30000" dirty="0">
                <a:latin typeface="Arial" panose="020B0604020202020204" pitchFamily="34" charset="0"/>
                <a:cs typeface="Arial" panose="020B0604020202020204" pitchFamily="34" charset="0"/>
              </a:rPr>
              <a:t>2</a:t>
            </a:r>
            <a:endParaRPr lang="de-DE" sz="1400" dirty="0">
              <a:latin typeface="Arial" panose="020B0604020202020204" pitchFamily="34" charset="0"/>
              <a:cs typeface="Arial" panose="020B0604020202020204" pitchFamily="34" charset="0"/>
            </a:endParaRPr>
          </a:p>
        </p:txBody>
      </p:sp>
      <p:sp>
        <p:nvSpPr>
          <p:cNvPr id="15" name="Rechteck 14">
            <a:extLst>
              <a:ext uri="{FF2B5EF4-FFF2-40B4-BE49-F238E27FC236}">
                <a16:creationId xmlns:a16="http://schemas.microsoft.com/office/drawing/2014/main" id="{8BDA1F30-47C0-AEDE-0673-DBF13265629E}"/>
              </a:ext>
            </a:extLst>
          </p:cNvPr>
          <p:cNvSpPr/>
          <p:nvPr/>
        </p:nvSpPr>
        <p:spPr>
          <a:xfrm>
            <a:off x="9998521" y="4753879"/>
            <a:ext cx="426045" cy="215444"/>
          </a:xfrm>
          <a:prstGeom prst="rect">
            <a:avLst/>
          </a:prstGeom>
        </p:spPr>
        <p:txBody>
          <a:bodyPr wrap="square" lIns="0" tIns="0" rIns="0" bIns="0">
            <a:spAutoFit/>
          </a:bodyPr>
          <a:lstStyle/>
          <a:p>
            <a:r>
              <a:rPr lang="de-DE" sz="1400" dirty="0">
                <a:latin typeface="Arial" panose="020B0604020202020204" pitchFamily="34" charset="0"/>
                <a:cs typeface="Arial" panose="020B0604020202020204" pitchFamily="34" charset="0"/>
              </a:rPr>
              <a:t>%</a:t>
            </a:r>
          </a:p>
        </p:txBody>
      </p:sp>
      <p:pic>
        <p:nvPicPr>
          <p:cNvPr id="16" name="Grafik 15">
            <a:extLst>
              <a:ext uri="{FF2B5EF4-FFF2-40B4-BE49-F238E27FC236}">
                <a16:creationId xmlns:a16="http://schemas.microsoft.com/office/drawing/2014/main" id="{57C39C86-21C0-2954-7988-CBCD49938CD1}"/>
              </a:ext>
            </a:extLst>
          </p:cNvPr>
          <p:cNvPicPr>
            <a:picLocks noChangeAspect="1"/>
          </p:cNvPicPr>
          <p:nvPr/>
        </p:nvPicPr>
        <p:blipFill rotWithShape="1">
          <a:blip r:embed="rId2"/>
          <a:srcRect l="26072" r="7262"/>
          <a:stretch/>
        </p:blipFill>
        <p:spPr>
          <a:xfrm>
            <a:off x="442913" y="1284209"/>
            <a:ext cx="5142129" cy="5142129"/>
          </a:xfrm>
          <a:prstGeom prst="ellipse">
            <a:avLst/>
          </a:prstGeom>
        </p:spPr>
      </p:pic>
    </p:spTree>
    <p:extLst>
      <p:ext uri="{BB962C8B-B14F-4D97-AF65-F5344CB8AC3E}">
        <p14:creationId xmlns:p14="http://schemas.microsoft.com/office/powerpoint/2010/main" val="356956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3533E68-352A-3D39-D95A-A029ECA05BF0}"/>
              </a:ext>
            </a:extLst>
          </p:cNvPr>
          <p:cNvSpPr>
            <a:spLocks noGrp="1"/>
          </p:cNvSpPr>
          <p:nvPr>
            <p:ph type="body" sz="quarter" idx="10"/>
          </p:nvPr>
        </p:nvSpPr>
        <p:spPr>
          <a:xfrm>
            <a:off x="431999" y="1260000"/>
            <a:ext cx="5757785" cy="5220000"/>
          </a:xfrm>
        </p:spPr>
        <p:txBody>
          <a:bodyPr/>
          <a:lstStyle/>
          <a:p>
            <a:pPr>
              <a:lnSpc>
                <a:spcPct val="100000"/>
              </a:lnSpc>
            </a:pPr>
            <a:r>
              <a:rPr lang="de-DE" dirty="0"/>
              <a:t>komfortabel</a:t>
            </a:r>
          </a:p>
          <a:p>
            <a:pPr marL="227013" lvl="1" indent="3175">
              <a:lnSpc>
                <a:spcPct val="100000"/>
              </a:lnSpc>
            </a:pPr>
            <a:r>
              <a:rPr lang="de-DE" sz="1400" baseline="0" dirty="0"/>
              <a:t>Sie kommt fertig ins Haus und kann direkt genutzt werden. Unsere kompakte Übergabestation braucht nur ein wenig Platz im Keller. </a:t>
            </a:r>
            <a:br>
              <a:rPr lang="de-DE" sz="1400" baseline="0" dirty="0"/>
            </a:br>
            <a:r>
              <a:rPr lang="de-DE" sz="1400" baseline="0" dirty="0"/>
              <a:t>Das schenkt Freiraum.</a:t>
            </a:r>
            <a:endParaRPr lang="de-DE" sz="1400" dirty="0"/>
          </a:p>
          <a:p>
            <a:pPr>
              <a:lnSpc>
                <a:spcPct val="100000"/>
              </a:lnSpc>
              <a:spcBef>
                <a:spcPts val="1600"/>
              </a:spcBef>
            </a:pPr>
            <a:r>
              <a:rPr lang="de-DE" sz="2400" dirty="0"/>
              <a:t>eine saubere Sache</a:t>
            </a:r>
            <a:endParaRPr lang="de-DE" dirty="0"/>
          </a:p>
          <a:p>
            <a:pPr marL="228600" lvl="1" indent="0" fontAlgn="t">
              <a:lnSpc>
                <a:spcPct val="100000"/>
              </a:lnSpc>
              <a:buClr>
                <a:srgbClr val="0030FF"/>
              </a:buClr>
              <a:buSzPct val="100000"/>
            </a:pPr>
            <a:r>
              <a:rPr lang="de-DE" sz="1400" baseline="0" dirty="0"/>
              <a:t>Es entstehen weder Abgase noch Ruß, Rauch oder Gerüche im </a:t>
            </a:r>
            <a:br>
              <a:rPr lang="de-DE" sz="1400" baseline="0" dirty="0"/>
            </a:br>
            <a:r>
              <a:rPr lang="de-DE" sz="1400" baseline="0" dirty="0"/>
              <a:t>Haus. Ein Schornstein ist überflüssig.</a:t>
            </a:r>
            <a:endParaRPr lang="de-DE" sz="1400" dirty="0"/>
          </a:p>
          <a:p>
            <a:pPr>
              <a:lnSpc>
                <a:spcPct val="100000"/>
              </a:lnSpc>
              <a:spcBef>
                <a:spcPts val="1600"/>
              </a:spcBef>
            </a:pPr>
            <a:r>
              <a:rPr lang="de-DE" sz="2400" dirty="0"/>
              <a:t>leicht einzurichten</a:t>
            </a:r>
            <a:endParaRPr lang="de-DE" dirty="0"/>
          </a:p>
          <a:p>
            <a:pPr marL="228600" lvl="1" indent="0" fontAlgn="t">
              <a:buClr>
                <a:srgbClr val="0030FF"/>
              </a:buClr>
              <a:buSzPct val="100000"/>
            </a:pPr>
            <a:r>
              <a:rPr lang="de-DE" sz="1400" baseline="0" dirty="0"/>
              <a:t>Die Wärme steht mit dem Fernwärmeanschluss direkt bereit.</a:t>
            </a:r>
            <a:endParaRPr lang="de-DE" baseline="0" dirty="0"/>
          </a:p>
          <a:p>
            <a:pPr>
              <a:lnSpc>
                <a:spcPct val="100000"/>
              </a:lnSpc>
              <a:spcBef>
                <a:spcPts val="1600"/>
              </a:spcBef>
            </a:pPr>
            <a:r>
              <a:rPr lang="de-DE" sz="2400" dirty="0"/>
              <a:t>kostengünstig</a:t>
            </a:r>
            <a:endParaRPr lang="de-DE" dirty="0"/>
          </a:p>
          <a:p>
            <a:pPr marL="228600" lvl="1" indent="0" fontAlgn="t">
              <a:buClr>
                <a:srgbClr val="0030FF"/>
              </a:buClr>
              <a:buSzPct val="100000"/>
            </a:pPr>
            <a:r>
              <a:rPr lang="de-DE" sz="1400" baseline="0" dirty="0"/>
              <a:t>Unsere effiziente Energieausnutzung ermöglicht günstige Heizkosten.</a:t>
            </a:r>
            <a:endParaRPr lang="de-DE" baseline="0" dirty="0"/>
          </a:p>
          <a:p>
            <a:pPr>
              <a:lnSpc>
                <a:spcPct val="100000"/>
              </a:lnSpc>
              <a:spcBef>
                <a:spcPts val="1600"/>
              </a:spcBef>
            </a:pPr>
            <a:r>
              <a:rPr lang="de-DE" dirty="0"/>
              <a:t>auf dem neuesten Stand</a:t>
            </a:r>
          </a:p>
          <a:p>
            <a:pPr marL="227013" lvl="1" indent="3175">
              <a:lnSpc>
                <a:spcPct val="100000"/>
              </a:lnSpc>
            </a:pPr>
            <a:r>
              <a:rPr lang="de-DE" sz="1400" baseline="0" dirty="0"/>
              <a:t>FHW übernimmt die Erreichung der Klimaschutz-Ziele für Ihre Wärme und investiert stetig in neue Technik.</a:t>
            </a:r>
          </a:p>
          <a:p>
            <a:pPr marL="228600" lvl="1" indent="0" fontAlgn="t">
              <a:lnSpc>
                <a:spcPct val="100000"/>
              </a:lnSpc>
              <a:buClr>
                <a:srgbClr val="0030FF"/>
              </a:buClr>
              <a:buSzPct val="100000"/>
            </a:pPr>
            <a:endParaRPr lang="de-DE" sz="1400" baseline="0" dirty="0"/>
          </a:p>
          <a:p>
            <a:pPr marL="0" indent="0" fontAlgn="t">
              <a:lnSpc>
                <a:spcPct val="100000"/>
              </a:lnSpc>
              <a:buClr>
                <a:srgbClr val="0030FF"/>
              </a:buClr>
              <a:buSzPct val="100000"/>
              <a:buNone/>
            </a:pPr>
            <a:endParaRPr lang="de-DE" sz="1400" dirty="0"/>
          </a:p>
          <a:p>
            <a:pPr lvl="1">
              <a:lnSpc>
                <a:spcPct val="100000"/>
              </a:lnSpc>
            </a:pPr>
            <a:endParaRPr lang="de-DE" dirty="0"/>
          </a:p>
          <a:p>
            <a:pPr lvl="1">
              <a:lnSpc>
                <a:spcPct val="100000"/>
              </a:lnSpc>
            </a:pPr>
            <a:endParaRPr lang="de-DE" dirty="0"/>
          </a:p>
        </p:txBody>
      </p:sp>
      <p:sp>
        <p:nvSpPr>
          <p:cNvPr id="3" name="Titel 2">
            <a:extLst>
              <a:ext uri="{FF2B5EF4-FFF2-40B4-BE49-F238E27FC236}">
                <a16:creationId xmlns:a16="http://schemas.microsoft.com/office/drawing/2014/main" id="{4B0CC3C1-5E3C-85A5-44FE-B95EA06BDA14}"/>
              </a:ext>
            </a:extLst>
          </p:cNvPr>
          <p:cNvSpPr>
            <a:spLocks noGrp="1"/>
          </p:cNvSpPr>
          <p:nvPr>
            <p:ph type="title"/>
          </p:nvPr>
        </p:nvSpPr>
        <p:spPr/>
        <p:txBody>
          <a:bodyPr/>
          <a:lstStyle/>
          <a:p>
            <a:r>
              <a:rPr lang="de-DE" dirty="0">
                <a:cs typeface="Arial" panose="020B0604020202020204" pitchFamily="34" charset="0"/>
              </a:rPr>
              <a:t>Unsere Kiezwärme ist</a:t>
            </a:r>
          </a:p>
        </p:txBody>
      </p:sp>
      <p:sp>
        <p:nvSpPr>
          <p:cNvPr id="4" name="Textplatzhalter 3">
            <a:extLst>
              <a:ext uri="{FF2B5EF4-FFF2-40B4-BE49-F238E27FC236}">
                <a16:creationId xmlns:a16="http://schemas.microsoft.com/office/drawing/2014/main" id="{72850CEA-F646-95DB-A1F3-DE5F7D224F77}"/>
              </a:ext>
            </a:extLst>
          </p:cNvPr>
          <p:cNvSpPr>
            <a:spLocks noGrp="1"/>
          </p:cNvSpPr>
          <p:nvPr>
            <p:ph type="body" sz="quarter" idx="11"/>
          </p:nvPr>
        </p:nvSpPr>
        <p:spPr>
          <a:xfrm>
            <a:off x="6282193" y="1260000"/>
            <a:ext cx="5548446" cy="5132482"/>
          </a:xfrm>
        </p:spPr>
        <p:txBody>
          <a:bodyPr/>
          <a:lstStyle/>
          <a:p>
            <a:pPr>
              <a:lnSpc>
                <a:spcPct val="100000"/>
              </a:lnSpc>
            </a:pPr>
            <a:r>
              <a:rPr lang="de-DE" dirty="0"/>
              <a:t>digitalisiert</a:t>
            </a:r>
          </a:p>
          <a:p>
            <a:pPr marL="227013" lvl="1" indent="3175">
              <a:lnSpc>
                <a:spcPct val="100000"/>
              </a:lnSpc>
            </a:pPr>
            <a:r>
              <a:rPr lang="de-DE" sz="1400" baseline="0" dirty="0"/>
              <a:t>Wärme-Erzeugung und -Verbrauch werden kontinuierlich </a:t>
            </a:r>
            <a:r>
              <a:rPr lang="de-DE" sz="1400" baseline="0" dirty="0" err="1"/>
              <a:t>digi</a:t>
            </a:r>
            <a:r>
              <a:rPr lang="de-DE" sz="1400" baseline="0" dirty="0"/>
              <a:t>-</a:t>
            </a:r>
            <a:br>
              <a:rPr lang="de-DE" sz="1400" baseline="0" dirty="0"/>
            </a:br>
            <a:r>
              <a:rPr lang="de-DE" sz="1400" baseline="0" dirty="0" err="1"/>
              <a:t>tal</a:t>
            </a:r>
            <a:r>
              <a:rPr lang="de-DE" sz="1400" baseline="0" dirty="0"/>
              <a:t> gemessen. Die intelligente Steuerung des Wärmesystems hilft </a:t>
            </a:r>
            <a:br>
              <a:rPr lang="de-DE" sz="1400" baseline="0" dirty="0"/>
            </a:br>
            <a:r>
              <a:rPr lang="de-DE" sz="1400" baseline="0" dirty="0"/>
              <a:t>uns, effizient zu produzieren: nur so viel, wie gebraucht wird. Potenzielle Probleme sind schnell zu erkennen.</a:t>
            </a:r>
            <a:endParaRPr lang="de-DE" dirty="0"/>
          </a:p>
          <a:p>
            <a:pPr>
              <a:lnSpc>
                <a:spcPct val="100000"/>
              </a:lnSpc>
              <a:spcBef>
                <a:spcPts val="1600"/>
              </a:spcBef>
            </a:pPr>
            <a:r>
              <a:rPr lang="de-DE" dirty="0"/>
              <a:t>flexibel</a:t>
            </a:r>
          </a:p>
          <a:p>
            <a:pPr marL="227013" lvl="1" indent="3175">
              <a:lnSpc>
                <a:spcPct val="100000"/>
              </a:lnSpc>
            </a:pPr>
            <a:r>
              <a:rPr lang="de-DE" sz="1400" baseline="0" dirty="0"/>
              <a:t>FHW ist nicht von einer einzigen Energiequelle abhängig. </a:t>
            </a:r>
            <a:br>
              <a:rPr lang="de-DE" sz="1400" baseline="0" dirty="0"/>
            </a:br>
            <a:r>
              <a:rPr lang="de-DE" sz="1400" baseline="0" dirty="0"/>
              <a:t>Ein Mix an Brennstoffen und verschiedenen effizienten Techniken ermöglicht, auf Schwankungen an den Märkten besser zu reagieren.</a:t>
            </a:r>
            <a:endParaRPr lang="de-DE" dirty="0"/>
          </a:p>
          <a:p>
            <a:pPr>
              <a:lnSpc>
                <a:spcPct val="100000"/>
              </a:lnSpc>
              <a:spcBef>
                <a:spcPts val="1600"/>
              </a:spcBef>
            </a:pPr>
            <a:r>
              <a:rPr lang="de-DE" dirty="0"/>
              <a:t>Ihr Weg in die Wärmewende</a:t>
            </a:r>
          </a:p>
          <a:p>
            <a:pPr marL="227013" lvl="1" indent="3175">
              <a:lnSpc>
                <a:spcPct val="100000"/>
              </a:lnSpc>
            </a:pPr>
            <a:r>
              <a:rPr lang="de-DE" sz="1400" baseline="0" dirty="0"/>
              <a:t>Wir minimieren kontinuierlich unsere Emissionen, ersetzen im laufenden Betrieb unsere Anlagen durch neue, umweltfreundliche-</a:t>
            </a:r>
            <a:r>
              <a:rPr lang="de-DE" sz="1400" baseline="0" dirty="0" err="1"/>
              <a:t>re</a:t>
            </a:r>
            <a:r>
              <a:rPr lang="de-DE" sz="1400" baseline="0" dirty="0"/>
              <a:t> Systeme und integrieren verstärkt regenerative Energiequellen.</a:t>
            </a:r>
            <a:endParaRPr lang="de-DE" sz="1400" dirty="0"/>
          </a:p>
        </p:txBody>
      </p:sp>
    </p:spTree>
    <p:extLst>
      <p:ext uri="{BB962C8B-B14F-4D97-AF65-F5344CB8AC3E}">
        <p14:creationId xmlns:p14="http://schemas.microsoft.com/office/powerpoint/2010/main" val="13446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1208513-0D13-FFD6-5BD9-457B6E42493B}"/>
              </a:ext>
            </a:extLst>
          </p:cNvPr>
          <p:cNvSpPr/>
          <p:nvPr/>
        </p:nvSpPr>
        <p:spPr>
          <a:xfrm>
            <a:off x="0" y="0"/>
            <a:ext cx="12192000" cy="6858000"/>
          </a:xfrm>
          <a:prstGeom prst="rect">
            <a:avLst/>
          </a:prstGeom>
          <a:solidFill>
            <a:srgbClr val="001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4C22BA23-C8C8-72E7-9990-062123E273B8}"/>
              </a:ext>
            </a:extLst>
          </p:cNvPr>
          <p:cNvSpPr txBox="1"/>
          <p:nvPr/>
        </p:nvSpPr>
        <p:spPr>
          <a:xfrm>
            <a:off x="452056" y="1306288"/>
            <a:ext cx="5823332" cy="4245424"/>
          </a:xfrm>
          <a:prstGeom prst="rect">
            <a:avLst/>
          </a:prstGeom>
          <a:noFill/>
        </p:spPr>
        <p:txBody>
          <a:bodyPr wrap="square" lIns="0" tIns="0" rIns="0" bIns="0" numCol="1" rtlCol="0">
            <a:noAutofit/>
          </a:bodyPr>
          <a:lstStyle/>
          <a:p>
            <a:pPr fontAlgn="t">
              <a:buClr>
                <a:srgbClr val="0030FF"/>
              </a:buClr>
              <a:buSzPct val="100000"/>
            </a:pPr>
            <a:r>
              <a:rPr lang="de-D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Wer mit Fernwärme heizt, </a:t>
            </a:r>
            <a:br>
              <a:rPr lang="de-D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de-D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ist Teil eines lokalen Wärmenetzwerkes, das </a:t>
            </a:r>
            <a:br>
              <a:rPr lang="de-D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de-DE"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als Ganzes immer umweltschonender wird.</a:t>
            </a:r>
            <a:r>
              <a:rPr lang="de-DE" sz="3600" dirty="0">
                <a:solidFill>
                  <a:schemeClr val="bg1"/>
                </a:solidFill>
                <a:effectLst/>
                <a:latin typeface="Arial" panose="020B0604020202020204" pitchFamily="34" charset="0"/>
                <a:cs typeface="Arial" panose="020B0604020202020204" pitchFamily="34" charset="0"/>
              </a:rPr>
              <a:t> </a:t>
            </a:r>
            <a:br>
              <a:rPr lang="de-DE" sz="3600" dirty="0">
                <a:solidFill>
                  <a:schemeClr val="bg1"/>
                </a:solidFill>
                <a:latin typeface="Arial" panose="020B0604020202020204" pitchFamily="34" charset="0"/>
                <a:cs typeface="Arial" panose="020B0604020202020204" pitchFamily="34" charset="0"/>
              </a:rPr>
            </a:br>
            <a:endParaRPr lang="de-DE" sz="36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Grafik 6">
            <a:extLst>
              <a:ext uri="{FF2B5EF4-FFF2-40B4-BE49-F238E27FC236}">
                <a16:creationId xmlns:a16="http://schemas.microsoft.com/office/drawing/2014/main" id="{4E81DF5E-E1F5-A679-CD1D-75E938F81CFF}"/>
              </a:ext>
            </a:extLst>
          </p:cNvPr>
          <p:cNvPicPr>
            <a:picLocks noChangeAspect="1"/>
          </p:cNvPicPr>
          <p:nvPr/>
        </p:nvPicPr>
        <p:blipFill>
          <a:blip r:embed="rId3"/>
          <a:stretch>
            <a:fillRect/>
          </a:stretch>
        </p:blipFill>
        <p:spPr>
          <a:xfrm>
            <a:off x="11316384" y="495852"/>
            <a:ext cx="449103" cy="588824"/>
          </a:xfrm>
          <a:prstGeom prst="rect">
            <a:avLst/>
          </a:prstGeom>
        </p:spPr>
      </p:pic>
    </p:spTree>
    <p:extLst>
      <p:ext uri="{BB962C8B-B14F-4D97-AF65-F5344CB8AC3E}">
        <p14:creationId xmlns:p14="http://schemas.microsoft.com/office/powerpoint/2010/main" val="31581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F0ECAA1-5123-B14B-AEAB-0520148E1B73}"/>
              </a:ext>
            </a:extLst>
          </p:cNvPr>
          <p:cNvSpPr txBox="1"/>
          <p:nvPr/>
        </p:nvSpPr>
        <p:spPr>
          <a:xfrm>
            <a:off x="442913" y="431662"/>
            <a:ext cx="5034759" cy="525785"/>
          </a:xfrm>
          <a:prstGeom prst="rect">
            <a:avLst/>
          </a:prstGeom>
          <a:noFill/>
        </p:spPr>
        <p:txBody>
          <a:bodyPr wrap="square" lIns="0" tIns="0" rIns="0" bIns="0" rtlCol="0">
            <a:spAutoFit/>
          </a:bodyPr>
          <a:lstStyle/>
          <a:p>
            <a:pPr>
              <a:lnSpc>
                <a:spcPts val="4120"/>
              </a:lnSpc>
            </a:pPr>
            <a:r>
              <a:rPr lang="de-DE" sz="3600" dirty="0">
                <a:latin typeface="Arial" panose="020B0604020202020204" pitchFamily="34" charset="0"/>
                <a:cs typeface="Arial" panose="020B0604020202020204" pitchFamily="34" charset="0"/>
              </a:rPr>
              <a:t>Unser </a:t>
            </a:r>
            <a:r>
              <a:rPr lang="de-DE" sz="3600" dirty="0" err="1">
                <a:latin typeface="Arial" panose="020B0604020202020204" pitchFamily="34" charset="0"/>
                <a:cs typeface="Arial" panose="020B0604020202020204" pitchFamily="34" charset="0"/>
              </a:rPr>
              <a:t>Wärmemix</a:t>
            </a:r>
            <a:endParaRPr lang="de-DE" sz="36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6A110BB-6FE9-2F4F-939D-A06431A16669}"/>
              </a:ext>
            </a:extLst>
          </p:cNvPr>
          <p:cNvSpPr txBox="1"/>
          <p:nvPr/>
        </p:nvSpPr>
        <p:spPr>
          <a:xfrm>
            <a:off x="426276" y="4711758"/>
            <a:ext cx="2082799" cy="646331"/>
          </a:xfrm>
          <a:prstGeom prst="rect">
            <a:avLst/>
          </a:prstGeom>
          <a:noFill/>
        </p:spPr>
        <p:txBody>
          <a:bodyPr wrap="square" lIns="0" tIns="0" rIns="0" bIns="0" rtlCol="0">
            <a:spAutoFit/>
          </a:bodyPr>
          <a:lstStyle/>
          <a:p>
            <a:r>
              <a:rPr lang="de-DE" sz="1400" dirty="0">
                <a:effectLst/>
                <a:latin typeface="Arial" panose="020B0604020202020204" pitchFamily="34" charset="0"/>
                <a:ea typeface="Times New Roman" panose="02020603050405020304" pitchFamily="18" charset="0"/>
                <a:cs typeface="Arial" panose="020B0604020202020204" pitchFamily="34" charset="0"/>
              </a:rPr>
              <a:t>7 Großkessel für Gas, Heizöl, Holz oder Stein-kohle</a:t>
            </a:r>
          </a:p>
        </p:txBody>
      </p:sp>
      <p:pic>
        <p:nvPicPr>
          <p:cNvPr id="27" name="Grafik 26">
            <a:extLst>
              <a:ext uri="{FF2B5EF4-FFF2-40B4-BE49-F238E27FC236}">
                <a16:creationId xmlns:a16="http://schemas.microsoft.com/office/drawing/2014/main" id="{8B39373D-E0FE-57CD-1856-ECEBE1F164E6}"/>
              </a:ext>
            </a:extLst>
          </p:cNvPr>
          <p:cNvPicPr>
            <a:picLocks noChangeAspect="1"/>
          </p:cNvPicPr>
          <p:nvPr/>
        </p:nvPicPr>
        <p:blipFill>
          <a:blip r:embed="rId3"/>
          <a:stretch>
            <a:fillRect/>
          </a:stretch>
        </p:blipFill>
        <p:spPr>
          <a:xfrm>
            <a:off x="11316384" y="501428"/>
            <a:ext cx="449102" cy="588823"/>
          </a:xfrm>
          <a:prstGeom prst="rect">
            <a:avLst/>
          </a:prstGeom>
        </p:spPr>
      </p:pic>
      <p:sp>
        <p:nvSpPr>
          <p:cNvPr id="21" name="Textfeld 20">
            <a:extLst>
              <a:ext uri="{FF2B5EF4-FFF2-40B4-BE49-F238E27FC236}">
                <a16:creationId xmlns:a16="http://schemas.microsoft.com/office/drawing/2014/main" id="{47B88889-3717-DD6A-CE89-AB729C420A78}"/>
              </a:ext>
            </a:extLst>
          </p:cNvPr>
          <p:cNvSpPr txBox="1"/>
          <p:nvPr/>
        </p:nvSpPr>
        <p:spPr>
          <a:xfrm>
            <a:off x="2740378" y="4711758"/>
            <a:ext cx="2082800" cy="646331"/>
          </a:xfrm>
          <a:prstGeom prst="rect">
            <a:avLst/>
          </a:prstGeom>
          <a:noFill/>
        </p:spPr>
        <p:txBody>
          <a:bodyPr wrap="square" lIns="0" tIns="0" rIns="0" bIns="0" rtlCol="0">
            <a:spAutoFit/>
          </a:bodyPr>
          <a:lstStyle/>
          <a:p>
            <a:r>
              <a:rPr lang="de-DE" sz="1400" dirty="0">
                <a:effectLst/>
                <a:latin typeface="Arial" panose="020B0604020202020204" pitchFamily="34" charset="0"/>
                <a:ea typeface="Times New Roman" panose="02020603050405020304" pitchFamily="18" charset="0"/>
                <a:cs typeface="Arial" panose="020B0604020202020204" pitchFamily="34" charset="0"/>
              </a:rPr>
              <a:t>7 Blockheizkraftwerke </a:t>
            </a:r>
            <a:br>
              <a:rPr lang="de-DE" sz="1400" dirty="0">
                <a:effectLst/>
                <a:latin typeface="Arial" panose="020B0604020202020204" pitchFamily="34" charset="0"/>
                <a:ea typeface="Times New Roman" panose="02020603050405020304" pitchFamily="18" charset="0"/>
                <a:cs typeface="Arial" panose="020B0604020202020204" pitchFamily="34" charset="0"/>
              </a:rPr>
            </a:br>
            <a:r>
              <a:rPr lang="de-DE" sz="1400" dirty="0">
                <a:effectLst/>
                <a:latin typeface="Arial" panose="020B0604020202020204" pitchFamily="34" charset="0"/>
                <a:ea typeface="Times New Roman" panose="02020603050405020304" pitchFamily="18" charset="0"/>
                <a:cs typeface="Arial" panose="020B0604020202020204" pitchFamily="34" charset="0"/>
              </a:rPr>
              <a:t>in </a:t>
            </a:r>
            <a:r>
              <a:rPr lang="de-DE" sz="1400" dirty="0">
                <a:latin typeface="Arial" panose="020B0604020202020204" pitchFamily="34" charset="0"/>
                <a:ea typeface="Times New Roman" panose="02020603050405020304" pitchFamily="18" charset="0"/>
                <a:cs typeface="Arial" panose="020B0604020202020204" pitchFamily="34" charset="0"/>
              </a:rPr>
              <a:t>Kraft-Wärme-Kopplung mit Großwärmepumpe</a:t>
            </a:r>
            <a:endParaRPr lang="de-DE"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Textfeld 21">
            <a:extLst>
              <a:ext uri="{FF2B5EF4-FFF2-40B4-BE49-F238E27FC236}">
                <a16:creationId xmlns:a16="http://schemas.microsoft.com/office/drawing/2014/main" id="{BD248FE8-1BD5-1CB0-648C-4007E3C5D9B1}"/>
              </a:ext>
            </a:extLst>
          </p:cNvPr>
          <p:cNvSpPr txBox="1"/>
          <p:nvPr/>
        </p:nvSpPr>
        <p:spPr>
          <a:xfrm>
            <a:off x="9707058" y="4711758"/>
            <a:ext cx="2174677" cy="430887"/>
          </a:xfrm>
          <a:prstGeom prst="rect">
            <a:avLst/>
          </a:prstGeom>
          <a:noFill/>
        </p:spPr>
        <p:txBody>
          <a:bodyPr wrap="square" lIns="0" tIns="0" rIns="0" bIns="0" rtlCol="0">
            <a:spAutoFit/>
          </a:bodyPr>
          <a:lstStyle/>
          <a:p>
            <a:r>
              <a:rPr lang="de-DE" sz="1400" dirty="0">
                <a:effectLst/>
                <a:latin typeface="Arial" panose="020B0604020202020204" pitchFamily="34" charset="0"/>
                <a:ea typeface="Times New Roman" panose="02020603050405020304" pitchFamily="18" charset="0"/>
                <a:cs typeface="Arial" panose="020B0604020202020204" pitchFamily="34" charset="0"/>
              </a:rPr>
              <a:t>weitere Anlagen in Bau und Planung</a:t>
            </a:r>
            <a:r>
              <a:rPr lang="de-DE" sz="1400" dirty="0">
                <a:effectLst/>
                <a:latin typeface="Arial" panose="020B0604020202020204" pitchFamily="34" charset="0"/>
                <a:ea typeface="Calibri" panose="020F0502020204030204" pitchFamily="34" charset="0"/>
                <a:cs typeface="Arial" panose="020B0604020202020204" pitchFamily="34" charset="0"/>
              </a:rPr>
              <a:t> </a:t>
            </a:r>
            <a:r>
              <a:rPr lang="de-DE" sz="14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23" name="Textfeld 22">
            <a:extLst>
              <a:ext uri="{FF2B5EF4-FFF2-40B4-BE49-F238E27FC236}">
                <a16:creationId xmlns:a16="http://schemas.microsoft.com/office/drawing/2014/main" id="{AA12C827-097E-BEAD-664E-7FA29663CB36}"/>
              </a:ext>
            </a:extLst>
          </p:cNvPr>
          <p:cNvSpPr txBox="1"/>
          <p:nvPr/>
        </p:nvSpPr>
        <p:spPr>
          <a:xfrm>
            <a:off x="7383850" y="4711758"/>
            <a:ext cx="2174677" cy="1077218"/>
          </a:xfrm>
          <a:prstGeom prst="rect">
            <a:avLst/>
          </a:prstGeom>
          <a:noFill/>
        </p:spPr>
        <p:txBody>
          <a:bodyPr wrap="square" lIns="0" tIns="0" rIns="0" bIns="0" rtlCol="0">
            <a:spAutoFit/>
          </a:bodyPr>
          <a:lstStyle/>
          <a:p>
            <a:r>
              <a:rPr lang="de-DE" sz="1400" dirty="0">
                <a:effectLst/>
                <a:latin typeface="Arial" panose="020B0604020202020204" pitchFamily="34" charset="0"/>
                <a:ea typeface="Times New Roman" panose="02020603050405020304" pitchFamily="18" charset="0"/>
                <a:cs typeface="Arial" panose="020B0604020202020204" pitchFamily="34" charset="0"/>
              </a:rPr>
              <a:t>Power-</a:t>
            </a:r>
            <a:r>
              <a:rPr lang="de-DE" sz="1400" dirty="0" err="1">
                <a:effectLst/>
                <a:latin typeface="Arial" panose="020B0604020202020204" pitchFamily="34" charset="0"/>
                <a:ea typeface="Times New Roman" panose="02020603050405020304" pitchFamily="18" charset="0"/>
                <a:cs typeface="Arial" panose="020B0604020202020204" pitchFamily="34" charset="0"/>
              </a:rPr>
              <a:t>To</a:t>
            </a:r>
            <a:r>
              <a:rPr lang="de-DE" sz="1400" dirty="0">
                <a:effectLst/>
                <a:latin typeface="Arial" panose="020B0604020202020204" pitchFamily="34" charset="0"/>
                <a:ea typeface="Times New Roman" panose="02020603050405020304" pitchFamily="18" charset="0"/>
                <a:cs typeface="Arial" panose="020B0604020202020204" pitchFamily="34" charset="0"/>
              </a:rPr>
              <a:t>-Heat-Anlage </a:t>
            </a:r>
            <a:br>
              <a:rPr lang="de-DE" sz="1400" dirty="0">
                <a:effectLst/>
                <a:latin typeface="Arial" panose="020B0604020202020204" pitchFamily="34" charset="0"/>
                <a:ea typeface="Times New Roman" panose="02020603050405020304" pitchFamily="18" charset="0"/>
                <a:cs typeface="Arial" panose="020B0604020202020204" pitchFamily="34" charset="0"/>
              </a:rPr>
            </a:br>
            <a:r>
              <a:rPr lang="de-DE" sz="1400" dirty="0">
                <a:effectLst/>
                <a:latin typeface="Arial" panose="020B0604020202020204" pitchFamily="34" charset="0"/>
                <a:ea typeface="Times New Roman" panose="02020603050405020304" pitchFamily="18" charset="0"/>
                <a:cs typeface="Arial" panose="020B0604020202020204" pitchFamily="34" charset="0"/>
              </a:rPr>
              <a:t>mit Wärmespeicher </a:t>
            </a:r>
            <a:br>
              <a:rPr lang="de-DE" sz="1400" dirty="0">
                <a:effectLst/>
                <a:latin typeface="Arial" panose="020B0604020202020204" pitchFamily="34" charset="0"/>
                <a:ea typeface="Times New Roman" panose="02020603050405020304" pitchFamily="18" charset="0"/>
                <a:cs typeface="Arial" panose="020B0604020202020204" pitchFamily="34" charset="0"/>
              </a:rPr>
            </a:br>
            <a:r>
              <a:rPr lang="de-DE" sz="1400" dirty="0">
                <a:effectLst/>
                <a:latin typeface="Arial" panose="020B0604020202020204" pitchFamily="34" charset="0"/>
                <a:ea typeface="Times New Roman" panose="02020603050405020304" pitchFamily="18" charset="0"/>
                <a:cs typeface="Arial" panose="020B0604020202020204" pitchFamily="34" charset="0"/>
              </a:rPr>
              <a:t>für 10.000 Kubikmeter </a:t>
            </a:r>
            <a:br>
              <a:rPr lang="de-DE" sz="1400" dirty="0">
                <a:effectLst/>
                <a:latin typeface="Arial" panose="020B0604020202020204" pitchFamily="34" charset="0"/>
                <a:ea typeface="Times New Roman" panose="02020603050405020304" pitchFamily="18" charset="0"/>
                <a:cs typeface="Arial" panose="020B0604020202020204" pitchFamily="34" charset="0"/>
              </a:rPr>
            </a:br>
            <a:r>
              <a:rPr lang="de-DE" sz="1400" dirty="0">
                <a:effectLst/>
                <a:latin typeface="Arial" panose="020B0604020202020204" pitchFamily="34" charset="0"/>
                <a:ea typeface="Times New Roman" panose="02020603050405020304" pitchFamily="18" charset="0"/>
                <a:cs typeface="Arial" panose="020B0604020202020204" pitchFamily="34" charset="0"/>
              </a:rPr>
              <a:t>Heizwasser (Wind wird Wärme)</a:t>
            </a:r>
          </a:p>
        </p:txBody>
      </p:sp>
      <p:sp>
        <p:nvSpPr>
          <p:cNvPr id="24" name="Textfeld 23">
            <a:extLst>
              <a:ext uri="{FF2B5EF4-FFF2-40B4-BE49-F238E27FC236}">
                <a16:creationId xmlns:a16="http://schemas.microsoft.com/office/drawing/2014/main" id="{C0D2E46D-A924-0967-DC50-439F980194CD}"/>
              </a:ext>
            </a:extLst>
          </p:cNvPr>
          <p:cNvSpPr txBox="1"/>
          <p:nvPr/>
        </p:nvSpPr>
        <p:spPr>
          <a:xfrm>
            <a:off x="5054480" y="4711758"/>
            <a:ext cx="2174677" cy="646331"/>
          </a:xfrm>
          <a:prstGeom prst="rect">
            <a:avLst/>
          </a:prstGeom>
          <a:noFill/>
        </p:spPr>
        <p:txBody>
          <a:bodyPr wrap="square" lIns="0" tIns="0" rIns="0" bIns="0" rtlCol="0">
            <a:spAutoFit/>
          </a:bodyPr>
          <a:lstStyle/>
          <a:p>
            <a:r>
              <a:rPr lang="de-DE" sz="1400" dirty="0">
                <a:effectLst/>
                <a:latin typeface="Arial" panose="020B0604020202020204" pitchFamily="34" charset="0"/>
                <a:ea typeface="Times New Roman" panose="02020603050405020304" pitchFamily="18" charset="0"/>
                <a:cs typeface="Arial" panose="020B0604020202020204" pitchFamily="34" charset="0"/>
              </a:rPr>
              <a:t>neues Blockheizkraftwerk mit Großwärmepumpe (</a:t>
            </a:r>
            <a:r>
              <a:rPr lang="de-DE" sz="1400" dirty="0" err="1">
                <a:effectLst/>
                <a:latin typeface="Arial" panose="020B0604020202020204" pitchFamily="34" charset="0"/>
                <a:ea typeface="Times New Roman" panose="02020603050405020304" pitchFamily="18" charset="0"/>
                <a:cs typeface="Arial" panose="020B0604020202020204" pitchFamily="34" charset="0"/>
              </a:rPr>
              <a:t>wasserstoffready</a:t>
            </a:r>
            <a:r>
              <a:rPr lang="de-DE" sz="1400" dirty="0">
                <a:effectLst/>
                <a:latin typeface="Arial" panose="020B0604020202020204" pitchFamily="34" charset="0"/>
                <a:ea typeface="Times New Roman" panose="02020603050405020304" pitchFamily="18" charset="0"/>
                <a:cs typeface="Arial" panose="020B0604020202020204" pitchFamily="34" charset="0"/>
              </a:rPr>
              <a:t>)</a:t>
            </a:r>
          </a:p>
        </p:txBody>
      </p:sp>
      <p:pic>
        <p:nvPicPr>
          <p:cNvPr id="8" name="Grafik 7">
            <a:extLst>
              <a:ext uri="{FF2B5EF4-FFF2-40B4-BE49-F238E27FC236}">
                <a16:creationId xmlns:a16="http://schemas.microsoft.com/office/drawing/2014/main" id="{7C7644D7-EBB7-2C9E-59F7-5B54AB35749E}"/>
              </a:ext>
            </a:extLst>
          </p:cNvPr>
          <p:cNvPicPr>
            <a:picLocks noChangeAspect="1"/>
          </p:cNvPicPr>
          <p:nvPr/>
        </p:nvPicPr>
        <p:blipFill rotWithShape="1">
          <a:blip r:embed="rId4"/>
          <a:srcRect l="30393" t="418" r="2941" b="-418"/>
          <a:stretch/>
        </p:blipFill>
        <p:spPr>
          <a:xfrm>
            <a:off x="7383850" y="2242536"/>
            <a:ext cx="2082800" cy="2082800"/>
          </a:xfrm>
          <a:prstGeom prst="ellipse">
            <a:avLst/>
          </a:prstGeom>
        </p:spPr>
      </p:pic>
      <p:pic>
        <p:nvPicPr>
          <p:cNvPr id="5" name="Grafik 4" descr="Ein Bild, das Himmel, draußen enthält.&#10;&#10;Automatisch generierte Beschreibung">
            <a:extLst>
              <a:ext uri="{FF2B5EF4-FFF2-40B4-BE49-F238E27FC236}">
                <a16:creationId xmlns:a16="http://schemas.microsoft.com/office/drawing/2014/main" id="{DBD239FB-8690-0577-2774-9E5EF71A92B0}"/>
              </a:ext>
            </a:extLst>
          </p:cNvPr>
          <p:cNvPicPr>
            <a:picLocks noChangeAspect="1"/>
          </p:cNvPicPr>
          <p:nvPr/>
        </p:nvPicPr>
        <p:blipFill rotWithShape="1">
          <a:blip r:embed="rId5">
            <a:extLst>
              <a:ext uri="{28A0092B-C50C-407E-A947-70E740481C1C}">
                <a14:useLocalDpi xmlns:a14="http://schemas.microsoft.com/office/drawing/2010/main"/>
              </a:ext>
            </a:extLst>
          </a:blip>
          <a:srcRect l="24949" r="18802"/>
          <a:stretch/>
        </p:blipFill>
        <p:spPr>
          <a:xfrm>
            <a:off x="5054480" y="2233836"/>
            <a:ext cx="2082800" cy="2082800"/>
          </a:xfrm>
          <a:prstGeom prst="ellipse">
            <a:avLst/>
          </a:prstGeom>
        </p:spPr>
      </p:pic>
      <p:pic>
        <p:nvPicPr>
          <p:cNvPr id="9" name="Grafik 8" descr="Ein Bild, das Text, Baum, draußen enthält.&#10;&#10;Automatisch generierte Beschreibung">
            <a:extLst>
              <a:ext uri="{FF2B5EF4-FFF2-40B4-BE49-F238E27FC236}">
                <a16:creationId xmlns:a16="http://schemas.microsoft.com/office/drawing/2014/main" id="{293B8F6B-C005-F518-1A68-E41AB8368978}"/>
              </a:ext>
            </a:extLst>
          </p:cNvPr>
          <p:cNvPicPr>
            <a:picLocks noChangeAspect="1"/>
          </p:cNvPicPr>
          <p:nvPr/>
        </p:nvPicPr>
        <p:blipFill rotWithShape="1">
          <a:blip r:embed="rId6">
            <a:extLst>
              <a:ext uri="{28A0092B-C50C-407E-A947-70E740481C1C}">
                <a14:useLocalDpi xmlns:a14="http://schemas.microsoft.com/office/drawing/2010/main"/>
              </a:ext>
            </a:extLst>
          </a:blip>
          <a:srcRect l="25480" r="18270"/>
          <a:stretch/>
        </p:blipFill>
        <p:spPr>
          <a:xfrm>
            <a:off x="2740379" y="2212548"/>
            <a:ext cx="2082799" cy="2082799"/>
          </a:xfrm>
          <a:prstGeom prst="ellipse">
            <a:avLst/>
          </a:prstGeom>
        </p:spPr>
      </p:pic>
      <p:pic>
        <p:nvPicPr>
          <p:cNvPr id="12" name="Grafik 11">
            <a:extLst>
              <a:ext uri="{FF2B5EF4-FFF2-40B4-BE49-F238E27FC236}">
                <a16:creationId xmlns:a16="http://schemas.microsoft.com/office/drawing/2014/main" id="{DC2227F7-4DC4-4A22-E08E-F28A04844BA5}"/>
              </a:ext>
            </a:extLst>
          </p:cNvPr>
          <p:cNvPicPr>
            <a:picLocks noChangeAspect="1"/>
          </p:cNvPicPr>
          <p:nvPr/>
        </p:nvPicPr>
        <p:blipFill rotWithShape="1">
          <a:blip r:embed="rId7"/>
          <a:srcRect l="20171" r="13163"/>
          <a:stretch/>
        </p:blipFill>
        <p:spPr>
          <a:xfrm>
            <a:off x="9697952" y="2212548"/>
            <a:ext cx="2082801" cy="2082801"/>
          </a:xfrm>
          <a:prstGeom prst="ellipse">
            <a:avLst/>
          </a:prstGeom>
        </p:spPr>
      </p:pic>
      <p:pic>
        <p:nvPicPr>
          <p:cNvPr id="16" name="Grafik 15" descr="Ein Bild, das Himmel, draußen enthält.&#10;&#10;Automatisch generierte Beschreibung">
            <a:extLst>
              <a:ext uri="{FF2B5EF4-FFF2-40B4-BE49-F238E27FC236}">
                <a16:creationId xmlns:a16="http://schemas.microsoft.com/office/drawing/2014/main" id="{E097BE16-5BD3-DF46-9C5D-D742855A036E}"/>
              </a:ext>
            </a:extLst>
          </p:cNvPr>
          <p:cNvPicPr>
            <a:picLocks noChangeAspect="1"/>
          </p:cNvPicPr>
          <p:nvPr/>
        </p:nvPicPr>
        <p:blipFill rotWithShape="1">
          <a:blip r:embed="rId8">
            <a:extLst>
              <a:ext uri="{28A0092B-C50C-407E-A947-70E740481C1C}">
                <a14:useLocalDpi xmlns:a14="http://schemas.microsoft.com/office/drawing/2010/main"/>
              </a:ext>
            </a:extLst>
          </a:blip>
          <a:srcRect l="9276" r="24058"/>
          <a:stretch/>
        </p:blipFill>
        <p:spPr>
          <a:xfrm>
            <a:off x="411009" y="2212547"/>
            <a:ext cx="2082799" cy="2082799"/>
          </a:xfrm>
          <a:prstGeom prst="ellipse">
            <a:avLst/>
          </a:prstGeom>
        </p:spPr>
      </p:pic>
    </p:spTree>
    <p:extLst>
      <p:ext uri="{BB962C8B-B14F-4D97-AF65-F5344CB8AC3E}">
        <p14:creationId xmlns:p14="http://schemas.microsoft.com/office/powerpoint/2010/main" val="68603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D655B48-611F-0A70-2E05-659329803CFA}"/>
              </a:ext>
            </a:extLst>
          </p:cNvPr>
          <p:cNvSpPr/>
          <p:nvPr/>
        </p:nvSpPr>
        <p:spPr>
          <a:xfrm>
            <a:off x="4522124" y="2746041"/>
            <a:ext cx="2459201" cy="2459201"/>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CF0ECAA1-5123-B14B-AEAB-0520148E1B73}"/>
              </a:ext>
            </a:extLst>
          </p:cNvPr>
          <p:cNvSpPr txBox="1"/>
          <p:nvPr/>
        </p:nvSpPr>
        <p:spPr>
          <a:xfrm>
            <a:off x="442913" y="431662"/>
            <a:ext cx="8677938" cy="525785"/>
          </a:xfrm>
          <a:prstGeom prst="rect">
            <a:avLst/>
          </a:prstGeom>
          <a:noFill/>
        </p:spPr>
        <p:txBody>
          <a:bodyPr wrap="square" lIns="0" tIns="0" rIns="0" bIns="0" rtlCol="0">
            <a:spAutoFit/>
          </a:bodyPr>
          <a:lstStyle/>
          <a:p>
            <a:pPr>
              <a:lnSpc>
                <a:spcPts val="4120"/>
              </a:lnSpc>
            </a:pPr>
            <a:r>
              <a:rPr lang="de-DE" sz="3600" dirty="0">
                <a:latin typeface="Arial" panose="020B0604020202020204" pitchFamily="34" charset="0"/>
                <a:cs typeface="Arial" panose="020B0604020202020204" pitchFamily="34" charset="0"/>
              </a:rPr>
              <a:t>Wir stehen vor einer gewaltigen Aufgabe</a:t>
            </a:r>
          </a:p>
        </p:txBody>
      </p:sp>
      <p:sp>
        <p:nvSpPr>
          <p:cNvPr id="12" name="Rechteck 11">
            <a:extLst>
              <a:ext uri="{FF2B5EF4-FFF2-40B4-BE49-F238E27FC236}">
                <a16:creationId xmlns:a16="http://schemas.microsoft.com/office/drawing/2014/main" id="{DE475613-BA65-1341-6F42-F0F341E6947E}"/>
              </a:ext>
            </a:extLst>
          </p:cNvPr>
          <p:cNvSpPr/>
          <p:nvPr/>
        </p:nvSpPr>
        <p:spPr>
          <a:xfrm>
            <a:off x="1826400" y="3669596"/>
            <a:ext cx="2459201" cy="5400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r>
              <a:rPr lang="de-DE" dirty="0">
                <a:solidFill>
                  <a:schemeClr val="tx1"/>
                </a:solidFill>
                <a:latin typeface="Arial" panose="020B0604020202020204" pitchFamily="34" charset="0"/>
                <a:cs typeface="Arial" panose="020B0604020202020204" pitchFamily="34" charset="0"/>
              </a:rPr>
              <a:t>Partner in Politik </a:t>
            </a:r>
            <a:br>
              <a:rPr lang="de-DE" dirty="0">
                <a:solidFill>
                  <a:schemeClr val="tx1"/>
                </a:solidFill>
                <a:latin typeface="Arial" panose="020B0604020202020204" pitchFamily="34" charset="0"/>
                <a:cs typeface="Arial" panose="020B0604020202020204" pitchFamily="34" charset="0"/>
              </a:rPr>
            </a:br>
            <a:r>
              <a:rPr lang="de-DE" dirty="0">
                <a:solidFill>
                  <a:schemeClr val="tx1"/>
                </a:solidFill>
                <a:latin typeface="Arial" panose="020B0604020202020204" pitchFamily="34" charset="0"/>
                <a:cs typeface="Arial" panose="020B0604020202020204" pitchFamily="34" charset="0"/>
              </a:rPr>
              <a:t>und Forschung</a:t>
            </a:r>
          </a:p>
        </p:txBody>
      </p:sp>
      <p:sp>
        <p:nvSpPr>
          <p:cNvPr id="13" name="Rechteck 12">
            <a:extLst>
              <a:ext uri="{FF2B5EF4-FFF2-40B4-BE49-F238E27FC236}">
                <a16:creationId xmlns:a16="http://schemas.microsoft.com/office/drawing/2014/main" id="{C2B19E06-264B-8B45-6687-5218976FF12B}"/>
              </a:ext>
            </a:extLst>
          </p:cNvPr>
          <p:cNvSpPr/>
          <p:nvPr/>
        </p:nvSpPr>
        <p:spPr>
          <a:xfrm>
            <a:off x="3114231" y="1749967"/>
            <a:ext cx="2815786" cy="5400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r>
              <a:rPr lang="de-DE" dirty="0">
                <a:solidFill>
                  <a:schemeClr val="tx1"/>
                </a:solidFill>
                <a:latin typeface="Arial" panose="020B0604020202020204" pitchFamily="34" charset="0"/>
                <a:cs typeface="Arial" panose="020B0604020202020204" pitchFamily="34" charset="0"/>
              </a:rPr>
              <a:t>Erfahrung seit 1911</a:t>
            </a:r>
          </a:p>
        </p:txBody>
      </p:sp>
      <p:sp>
        <p:nvSpPr>
          <p:cNvPr id="14" name="Rechteck 13">
            <a:extLst>
              <a:ext uri="{FF2B5EF4-FFF2-40B4-BE49-F238E27FC236}">
                <a16:creationId xmlns:a16="http://schemas.microsoft.com/office/drawing/2014/main" id="{690E2BDD-FC83-AF2F-5F02-3B89765A447A}"/>
              </a:ext>
            </a:extLst>
          </p:cNvPr>
          <p:cNvSpPr/>
          <p:nvPr/>
        </p:nvSpPr>
        <p:spPr>
          <a:xfrm>
            <a:off x="7982722" y="3689892"/>
            <a:ext cx="3025247" cy="5400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r>
              <a:rPr lang="de-DE" dirty="0">
                <a:solidFill>
                  <a:schemeClr val="tx1"/>
                </a:solidFill>
                <a:latin typeface="Arial" panose="020B0604020202020204" pitchFamily="34" charset="0"/>
                <a:cs typeface="Arial" panose="020B0604020202020204" pitchFamily="34" charset="0"/>
              </a:rPr>
              <a:t>Mix aus Methoden </a:t>
            </a:r>
            <a:br>
              <a:rPr lang="de-DE" dirty="0">
                <a:solidFill>
                  <a:schemeClr val="tx1"/>
                </a:solidFill>
                <a:latin typeface="Arial" panose="020B0604020202020204" pitchFamily="34" charset="0"/>
                <a:cs typeface="Arial" panose="020B0604020202020204" pitchFamily="34" charset="0"/>
              </a:rPr>
            </a:br>
            <a:r>
              <a:rPr lang="de-DE" dirty="0">
                <a:solidFill>
                  <a:schemeClr val="tx1"/>
                </a:solidFill>
                <a:latin typeface="Arial" panose="020B0604020202020204" pitchFamily="34" charset="0"/>
                <a:cs typeface="Arial" panose="020B0604020202020204" pitchFamily="34" charset="0"/>
              </a:rPr>
              <a:t>und Brennstoffen</a:t>
            </a:r>
          </a:p>
        </p:txBody>
      </p:sp>
      <p:sp>
        <p:nvSpPr>
          <p:cNvPr id="15" name="Rechteck 14">
            <a:extLst>
              <a:ext uri="{FF2B5EF4-FFF2-40B4-BE49-F238E27FC236}">
                <a16:creationId xmlns:a16="http://schemas.microsoft.com/office/drawing/2014/main" id="{FE239198-F09E-99DD-2FF0-A17AB5EA28EF}"/>
              </a:ext>
            </a:extLst>
          </p:cNvPr>
          <p:cNvSpPr/>
          <p:nvPr/>
        </p:nvSpPr>
        <p:spPr>
          <a:xfrm>
            <a:off x="4166400" y="5680634"/>
            <a:ext cx="4680000" cy="5400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r>
              <a:rPr lang="de-DE" dirty="0">
                <a:solidFill>
                  <a:schemeClr val="tx1"/>
                </a:solidFill>
                <a:latin typeface="Arial" panose="020B0604020202020204" pitchFamily="34" charset="0"/>
                <a:cs typeface="Arial" panose="020B0604020202020204" pitchFamily="34" charset="0"/>
              </a:rPr>
              <a:t>Engagement in der Wärmewende</a:t>
            </a:r>
          </a:p>
        </p:txBody>
      </p:sp>
      <p:sp>
        <p:nvSpPr>
          <p:cNvPr id="17" name="Rechteck 16">
            <a:extLst>
              <a:ext uri="{FF2B5EF4-FFF2-40B4-BE49-F238E27FC236}">
                <a16:creationId xmlns:a16="http://schemas.microsoft.com/office/drawing/2014/main" id="{30E8625E-559B-2422-FA3F-D256DB8E3858}"/>
              </a:ext>
            </a:extLst>
          </p:cNvPr>
          <p:cNvSpPr/>
          <p:nvPr/>
        </p:nvSpPr>
        <p:spPr>
          <a:xfrm>
            <a:off x="7226936" y="1749967"/>
            <a:ext cx="3025247" cy="5400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nchorCtr="0"/>
          <a:lstStyle/>
          <a:p>
            <a:r>
              <a:rPr lang="de-DE" dirty="0">
                <a:solidFill>
                  <a:schemeClr val="tx1"/>
                </a:solidFill>
                <a:latin typeface="Arial" panose="020B0604020202020204" pitchFamily="34" charset="0"/>
                <a:cs typeface="Arial" panose="020B0604020202020204" pitchFamily="34" charset="0"/>
              </a:rPr>
              <a:t>Digitalisierung</a:t>
            </a:r>
          </a:p>
        </p:txBody>
      </p:sp>
      <p:pic>
        <p:nvPicPr>
          <p:cNvPr id="23" name="Grafik 22">
            <a:extLst>
              <a:ext uri="{FF2B5EF4-FFF2-40B4-BE49-F238E27FC236}">
                <a16:creationId xmlns:a16="http://schemas.microsoft.com/office/drawing/2014/main" id="{16815CE4-38F8-2002-210F-795BAB78B4AC}"/>
              </a:ext>
            </a:extLst>
          </p:cNvPr>
          <p:cNvPicPr>
            <a:picLocks noChangeAspect="1"/>
          </p:cNvPicPr>
          <p:nvPr/>
        </p:nvPicPr>
        <p:blipFill>
          <a:blip r:embed="rId3"/>
          <a:stretch>
            <a:fillRect/>
          </a:stretch>
        </p:blipFill>
        <p:spPr>
          <a:xfrm>
            <a:off x="11316384" y="501428"/>
            <a:ext cx="449102" cy="588823"/>
          </a:xfrm>
          <a:prstGeom prst="rect">
            <a:avLst/>
          </a:prstGeom>
        </p:spPr>
      </p:pic>
      <p:sp>
        <p:nvSpPr>
          <p:cNvPr id="5" name="Textfeld 4">
            <a:extLst>
              <a:ext uri="{FF2B5EF4-FFF2-40B4-BE49-F238E27FC236}">
                <a16:creationId xmlns:a16="http://schemas.microsoft.com/office/drawing/2014/main" id="{8465AEF8-45EB-4418-753B-BE4A91C9392C}"/>
              </a:ext>
            </a:extLst>
          </p:cNvPr>
          <p:cNvSpPr txBox="1"/>
          <p:nvPr/>
        </p:nvSpPr>
        <p:spPr>
          <a:xfrm>
            <a:off x="4701107" y="3587689"/>
            <a:ext cx="2225820" cy="646331"/>
          </a:xfrm>
          <a:prstGeom prst="rect">
            <a:avLst/>
          </a:prstGeom>
          <a:noFill/>
        </p:spPr>
        <p:txBody>
          <a:bodyPr wrap="square">
            <a:spAutoFit/>
          </a:bodyPr>
          <a:lstStyle/>
          <a:p>
            <a:pPr algn="ctr"/>
            <a:r>
              <a:rPr lang="de-DE" sz="1800" dirty="0">
                <a:solidFill>
                  <a:schemeClr val="bg1"/>
                </a:solidFill>
                <a:latin typeface="Arial" panose="020B0604020202020204" pitchFamily="34" charset="0"/>
                <a:cs typeface="Arial" panose="020B0604020202020204" pitchFamily="34" charset="0"/>
              </a:rPr>
              <a:t>Energiewende </a:t>
            </a:r>
            <a:br>
              <a:rPr lang="de-DE" sz="1800" dirty="0">
                <a:solidFill>
                  <a:schemeClr val="bg1"/>
                </a:solidFill>
                <a:latin typeface="Arial" panose="020B0604020202020204" pitchFamily="34" charset="0"/>
                <a:cs typeface="Arial" panose="020B0604020202020204" pitchFamily="34" charset="0"/>
              </a:rPr>
            </a:br>
            <a:r>
              <a:rPr lang="de-DE" sz="1800" dirty="0">
                <a:solidFill>
                  <a:schemeClr val="bg1"/>
                </a:solidFill>
                <a:latin typeface="Arial" panose="020B0604020202020204" pitchFamily="34" charset="0"/>
                <a:cs typeface="Arial" panose="020B0604020202020204" pitchFamily="34" charset="0"/>
              </a:rPr>
              <a:t>in der Energiekrise</a:t>
            </a:r>
          </a:p>
        </p:txBody>
      </p:sp>
      <p:pic>
        <p:nvPicPr>
          <p:cNvPr id="18" name="Grafik 17">
            <a:extLst>
              <a:ext uri="{FF2B5EF4-FFF2-40B4-BE49-F238E27FC236}">
                <a16:creationId xmlns:a16="http://schemas.microsoft.com/office/drawing/2014/main" id="{0E191CF6-744D-704D-6C23-07997E70EB66}"/>
              </a:ext>
            </a:extLst>
          </p:cNvPr>
          <p:cNvPicPr>
            <a:picLocks noChangeAspect="1"/>
          </p:cNvPicPr>
          <p:nvPr/>
        </p:nvPicPr>
        <p:blipFill>
          <a:blip r:embed="rId4"/>
          <a:stretch>
            <a:fillRect/>
          </a:stretch>
        </p:blipFill>
        <p:spPr>
          <a:xfrm>
            <a:off x="7665302" y="3767732"/>
            <a:ext cx="485278" cy="485278"/>
          </a:xfrm>
          <a:prstGeom prst="rect">
            <a:avLst/>
          </a:prstGeom>
        </p:spPr>
      </p:pic>
      <p:pic>
        <p:nvPicPr>
          <p:cNvPr id="20" name="Grafik 19">
            <a:extLst>
              <a:ext uri="{FF2B5EF4-FFF2-40B4-BE49-F238E27FC236}">
                <a16:creationId xmlns:a16="http://schemas.microsoft.com/office/drawing/2014/main" id="{17361314-2E07-BBB8-D5E4-7BF610D03616}"/>
              </a:ext>
            </a:extLst>
          </p:cNvPr>
          <p:cNvPicPr>
            <a:picLocks noChangeAspect="1"/>
          </p:cNvPicPr>
          <p:nvPr/>
        </p:nvPicPr>
        <p:blipFill>
          <a:blip r:embed="rId5"/>
          <a:stretch>
            <a:fillRect/>
          </a:stretch>
        </p:blipFill>
        <p:spPr>
          <a:xfrm>
            <a:off x="2817004" y="1802542"/>
            <a:ext cx="469900" cy="509058"/>
          </a:xfrm>
          <a:prstGeom prst="rect">
            <a:avLst/>
          </a:prstGeom>
        </p:spPr>
      </p:pic>
      <p:pic>
        <p:nvPicPr>
          <p:cNvPr id="22" name="Grafik 21">
            <a:extLst>
              <a:ext uri="{FF2B5EF4-FFF2-40B4-BE49-F238E27FC236}">
                <a16:creationId xmlns:a16="http://schemas.microsoft.com/office/drawing/2014/main" id="{35B9D273-4357-CE77-460E-2FCF4C8785DD}"/>
              </a:ext>
            </a:extLst>
          </p:cNvPr>
          <p:cNvPicPr>
            <a:picLocks noChangeAspect="1"/>
          </p:cNvPicPr>
          <p:nvPr/>
        </p:nvPicPr>
        <p:blipFill>
          <a:blip r:embed="rId6"/>
          <a:stretch>
            <a:fillRect/>
          </a:stretch>
        </p:blipFill>
        <p:spPr>
          <a:xfrm>
            <a:off x="3914515" y="5689878"/>
            <a:ext cx="515936" cy="495299"/>
          </a:xfrm>
          <a:prstGeom prst="rect">
            <a:avLst/>
          </a:prstGeom>
        </p:spPr>
      </p:pic>
      <p:pic>
        <p:nvPicPr>
          <p:cNvPr id="26" name="Grafik 25">
            <a:extLst>
              <a:ext uri="{FF2B5EF4-FFF2-40B4-BE49-F238E27FC236}">
                <a16:creationId xmlns:a16="http://schemas.microsoft.com/office/drawing/2014/main" id="{B49C718F-525B-15E1-2A10-FB7DB80F98A8}"/>
              </a:ext>
            </a:extLst>
          </p:cNvPr>
          <p:cNvPicPr>
            <a:picLocks noChangeAspect="1"/>
          </p:cNvPicPr>
          <p:nvPr/>
        </p:nvPicPr>
        <p:blipFill>
          <a:blip r:embed="rId7"/>
          <a:stretch>
            <a:fillRect/>
          </a:stretch>
        </p:blipFill>
        <p:spPr>
          <a:xfrm>
            <a:off x="6905916" y="1823521"/>
            <a:ext cx="492368" cy="457199"/>
          </a:xfrm>
          <a:prstGeom prst="rect">
            <a:avLst/>
          </a:prstGeom>
        </p:spPr>
      </p:pic>
      <p:pic>
        <p:nvPicPr>
          <p:cNvPr id="28" name="Grafik 27">
            <a:extLst>
              <a:ext uri="{FF2B5EF4-FFF2-40B4-BE49-F238E27FC236}">
                <a16:creationId xmlns:a16="http://schemas.microsoft.com/office/drawing/2014/main" id="{1C329756-F060-EDA5-91F9-D05430607EAE}"/>
              </a:ext>
            </a:extLst>
          </p:cNvPr>
          <p:cNvPicPr>
            <a:picLocks noChangeAspect="1"/>
          </p:cNvPicPr>
          <p:nvPr/>
        </p:nvPicPr>
        <p:blipFill>
          <a:blip r:embed="rId8"/>
          <a:stretch>
            <a:fillRect/>
          </a:stretch>
        </p:blipFill>
        <p:spPr>
          <a:xfrm>
            <a:off x="1393835" y="3675859"/>
            <a:ext cx="596064" cy="596064"/>
          </a:xfrm>
          <a:prstGeom prst="rect">
            <a:avLst/>
          </a:prstGeom>
        </p:spPr>
      </p:pic>
    </p:spTree>
    <p:extLst>
      <p:ext uri="{BB962C8B-B14F-4D97-AF65-F5344CB8AC3E}">
        <p14:creationId xmlns:p14="http://schemas.microsoft.com/office/powerpoint/2010/main" val="423183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Gerade Verbindung 18">
            <a:extLst>
              <a:ext uri="{FF2B5EF4-FFF2-40B4-BE49-F238E27FC236}">
                <a16:creationId xmlns:a16="http://schemas.microsoft.com/office/drawing/2014/main" id="{BCD60CD4-E8EC-ABD2-4D26-DAF4016D6E6A}"/>
              </a:ext>
            </a:extLst>
          </p:cNvPr>
          <p:cNvCxnSpPr>
            <a:cxnSpLocks/>
          </p:cNvCxnSpPr>
          <p:nvPr/>
        </p:nvCxnSpPr>
        <p:spPr>
          <a:xfrm>
            <a:off x="-245097" y="1905874"/>
            <a:ext cx="12735612" cy="0"/>
          </a:xfrm>
          <a:prstGeom prst="line">
            <a:avLst/>
          </a:prstGeom>
          <a:ln w="9525">
            <a:solidFill>
              <a:srgbClr val="001033"/>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CF0ECAA1-5123-B14B-AEAB-0520148E1B73}"/>
              </a:ext>
            </a:extLst>
          </p:cNvPr>
          <p:cNvSpPr txBox="1"/>
          <p:nvPr/>
        </p:nvSpPr>
        <p:spPr>
          <a:xfrm>
            <a:off x="442913" y="431662"/>
            <a:ext cx="8677938" cy="525785"/>
          </a:xfrm>
          <a:prstGeom prst="rect">
            <a:avLst/>
          </a:prstGeom>
          <a:noFill/>
        </p:spPr>
        <p:txBody>
          <a:bodyPr wrap="square" lIns="0" tIns="0" rIns="0" bIns="0" rtlCol="0">
            <a:spAutoFit/>
          </a:bodyPr>
          <a:lstStyle/>
          <a:p>
            <a:pPr>
              <a:lnSpc>
                <a:spcPts val="4120"/>
              </a:lnSpc>
            </a:pPr>
            <a:r>
              <a:rPr lang="de-DE" sz="3600" dirty="0">
                <a:latin typeface="Arial" panose="020B0604020202020204" pitchFamily="34" charset="0"/>
                <a:cs typeface="Arial" panose="020B0604020202020204" pitchFamily="34" charset="0"/>
              </a:rPr>
              <a:t>Wir denken Wärme neu</a:t>
            </a:r>
          </a:p>
        </p:txBody>
      </p:sp>
      <p:pic>
        <p:nvPicPr>
          <p:cNvPr id="23" name="Grafik 22">
            <a:extLst>
              <a:ext uri="{FF2B5EF4-FFF2-40B4-BE49-F238E27FC236}">
                <a16:creationId xmlns:a16="http://schemas.microsoft.com/office/drawing/2014/main" id="{16815CE4-38F8-2002-210F-795BAB78B4AC}"/>
              </a:ext>
            </a:extLst>
          </p:cNvPr>
          <p:cNvPicPr>
            <a:picLocks noChangeAspect="1"/>
          </p:cNvPicPr>
          <p:nvPr/>
        </p:nvPicPr>
        <p:blipFill>
          <a:blip r:embed="rId3"/>
          <a:stretch>
            <a:fillRect/>
          </a:stretch>
        </p:blipFill>
        <p:spPr>
          <a:xfrm>
            <a:off x="11316384" y="501428"/>
            <a:ext cx="449102" cy="588823"/>
          </a:xfrm>
          <a:prstGeom prst="rect">
            <a:avLst/>
          </a:prstGeom>
        </p:spPr>
      </p:pic>
      <p:sp>
        <p:nvSpPr>
          <p:cNvPr id="11" name="Textfeld 10">
            <a:extLst>
              <a:ext uri="{FF2B5EF4-FFF2-40B4-BE49-F238E27FC236}">
                <a16:creationId xmlns:a16="http://schemas.microsoft.com/office/drawing/2014/main" id="{E053CCED-6151-602C-C088-FFECDBE03262}"/>
              </a:ext>
            </a:extLst>
          </p:cNvPr>
          <p:cNvSpPr txBox="1"/>
          <p:nvPr/>
        </p:nvSpPr>
        <p:spPr>
          <a:xfrm>
            <a:off x="442913"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201</a:t>
            </a:r>
            <a:r>
              <a:rPr lang="de-DE" sz="1400" spc="300" dirty="0">
                <a:effectLst/>
                <a:latin typeface="Arial" panose="020B0604020202020204" pitchFamily="34" charset="0"/>
                <a:cs typeface="Arial" panose="020B0604020202020204" pitchFamily="34" charset="0"/>
              </a:rPr>
              <a:t>5–</a:t>
            </a:r>
            <a:r>
              <a:rPr lang="de-DE" sz="1400" dirty="0">
                <a:effectLst/>
                <a:latin typeface="Arial" panose="020B0604020202020204" pitchFamily="34" charset="0"/>
                <a:cs typeface="Arial" panose="020B0604020202020204" pitchFamily="34" charset="0"/>
              </a:rPr>
              <a:t>2020</a:t>
            </a:r>
          </a:p>
        </p:txBody>
      </p:sp>
      <p:sp>
        <p:nvSpPr>
          <p:cNvPr id="16" name="Oval 15">
            <a:extLst>
              <a:ext uri="{FF2B5EF4-FFF2-40B4-BE49-F238E27FC236}">
                <a16:creationId xmlns:a16="http://schemas.microsoft.com/office/drawing/2014/main" id="{0E32E1EB-F502-F2E4-9D3E-7A66E0FD5124}"/>
              </a:ext>
            </a:extLst>
          </p:cNvPr>
          <p:cNvSpPr/>
          <p:nvPr/>
        </p:nvSpPr>
        <p:spPr>
          <a:xfrm>
            <a:off x="442913"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E3A3F216-13A4-B5CB-2E79-75D58EE1F6C6}"/>
              </a:ext>
            </a:extLst>
          </p:cNvPr>
          <p:cNvSpPr txBox="1"/>
          <p:nvPr/>
        </p:nvSpPr>
        <p:spPr>
          <a:xfrm>
            <a:off x="2361828"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a:t>
            </a:r>
            <a:r>
              <a:rPr lang="de-DE" sz="1400" spc="300" dirty="0">
                <a:effectLst/>
                <a:latin typeface="Arial" panose="020B0604020202020204" pitchFamily="34" charset="0"/>
                <a:cs typeface="Arial" panose="020B0604020202020204" pitchFamily="34" charset="0"/>
              </a:rPr>
              <a:t>1–</a:t>
            </a:r>
            <a:r>
              <a:rPr lang="de-DE" sz="1400" dirty="0">
                <a:effectLst/>
                <a:latin typeface="Arial" panose="020B0604020202020204" pitchFamily="34" charset="0"/>
                <a:cs typeface="Arial" panose="020B0604020202020204" pitchFamily="34" charset="0"/>
              </a:rPr>
              <a:t>2022</a:t>
            </a:r>
          </a:p>
        </p:txBody>
      </p:sp>
      <p:sp>
        <p:nvSpPr>
          <p:cNvPr id="24" name="Textfeld 23">
            <a:extLst>
              <a:ext uri="{FF2B5EF4-FFF2-40B4-BE49-F238E27FC236}">
                <a16:creationId xmlns:a16="http://schemas.microsoft.com/office/drawing/2014/main" id="{4B89054F-9D49-5128-B260-43D40F1DBB14}"/>
              </a:ext>
            </a:extLst>
          </p:cNvPr>
          <p:cNvSpPr txBox="1"/>
          <p:nvPr/>
        </p:nvSpPr>
        <p:spPr>
          <a:xfrm>
            <a:off x="442911" y="2261003"/>
            <a:ext cx="1800000" cy="2944396"/>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Power-</a:t>
            </a:r>
            <a:r>
              <a:rPr lang="de-DE" sz="1400" dirty="0" err="1">
                <a:effectLst/>
                <a:latin typeface="Arial" panose="020B0604020202020204" pitchFamily="34" charset="0"/>
                <a:cs typeface="Arial" panose="020B0604020202020204" pitchFamily="34" charset="0"/>
              </a:rPr>
              <a:t>to</a:t>
            </a:r>
            <a:r>
              <a:rPr lang="de-DE" sz="1400" dirty="0">
                <a:effectLst/>
                <a:latin typeface="Arial" panose="020B0604020202020204" pitchFamily="34" charset="0"/>
                <a:cs typeface="Arial" panose="020B0604020202020204" pitchFamily="34" charset="0"/>
              </a:rPr>
              <a:t>-Heat (10W)</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Wärmespeicher 10.000m</a:t>
            </a:r>
            <a:r>
              <a:rPr lang="de-DE" sz="1400" baseline="30000" dirty="0">
                <a:effectLst/>
                <a:latin typeface="Arial" panose="020B0604020202020204" pitchFamily="34" charset="0"/>
                <a:cs typeface="Arial" panose="020B0604020202020204" pitchFamily="34" charset="0"/>
              </a:rPr>
              <a:t>3</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IÖW-Forschungs-projekt „Urbane Wärmewende“</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Intelligentes Wärmenetz</a:t>
            </a:r>
          </a:p>
          <a:p>
            <a:pPr marL="179388" indent="-179388">
              <a:buClr>
                <a:srgbClr val="0030FF"/>
              </a:buClr>
              <a:buSzPct val="150000"/>
              <a:buFont typeface="Arial" panose="020B0604020202020204" pitchFamily="34" charset="0"/>
              <a:buChar char="•"/>
            </a:pPr>
            <a:endParaRPr lang="de-DE" sz="1400" baseline="30000" dirty="0">
              <a:effectLst/>
              <a:latin typeface="Arial" panose="020B0604020202020204" pitchFamily="34" charset="0"/>
              <a:cs typeface="Arial" panose="020B0604020202020204" pitchFamily="34" charset="0"/>
            </a:endParaRPr>
          </a:p>
          <a:p>
            <a:pPr marL="285750" indent="-285750">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240CEA30-7690-31FE-04D4-19A657809ED4}"/>
              </a:ext>
            </a:extLst>
          </p:cNvPr>
          <p:cNvSpPr txBox="1"/>
          <p:nvPr/>
        </p:nvSpPr>
        <p:spPr>
          <a:xfrm>
            <a:off x="2361830" y="2261003"/>
            <a:ext cx="1728000" cy="4452501"/>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Start 70 Mio.-Euro-Investition in Wärmewende</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Planung und Genehmigung</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Reallabor Energiewende</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Neues BHKW und </a:t>
            </a:r>
            <a:r>
              <a:rPr lang="de-DE" sz="1400" spc="-40" dirty="0">
                <a:effectLst/>
                <a:latin typeface="Arial" panose="020B0604020202020204" pitchFamily="34" charset="0"/>
                <a:cs typeface="Arial" panose="020B0604020202020204" pitchFamily="34" charset="0"/>
              </a:rPr>
              <a:t>Großwärmepumpe</a:t>
            </a:r>
            <a:r>
              <a:rPr lang="de-DE" sz="1400" spc="-50" dirty="0">
                <a:effectLst/>
                <a:latin typeface="Arial" panose="020B0604020202020204" pitchFamily="34" charset="0"/>
                <a:cs typeface="Arial" panose="020B0604020202020204" pitchFamily="34" charset="0"/>
              </a:rPr>
              <a:t> </a:t>
            </a:r>
            <a:r>
              <a:rPr lang="de-DE" sz="1400" dirty="0">
                <a:effectLst/>
                <a:latin typeface="Arial" panose="020B0604020202020204" pitchFamily="34" charset="0"/>
                <a:cs typeface="Arial" panose="020B0604020202020204" pitchFamily="34" charset="0"/>
              </a:rPr>
              <a:t>(10 MW)</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Gasdruckstation, Umspannwerk</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CO</a:t>
            </a:r>
            <a:r>
              <a:rPr lang="de-DE" sz="1400" baseline="-25000" dirty="0">
                <a:effectLst/>
                <a:latin typeface="Arial" panose="020B0604020202020204" pitchFamily="34" charset="0"/>
                <a:cs typeface="Arial" panose="020B0604020202020204" pitchFamily="34" charset="0"/>
              </a:rPr>
              <a:t>2 </a:t>
            </a:r>
            <a:r>
              <a:rPr lang="de-DE" sz="1400" dirty="0">
                <a:effectLst/>
                <a:latin typeface="Arial" panose="020B0604020202020204" pitchFamily="34" charset="0"/>
                <a:cs typeface="Arial" panose="020B0604020202020204" pitchFamily="34" charset="0"/>
              </a:rPr>
              <a:t>= 92,5g/kWh</a:t>
            </a:r>
          </a:p>
          <a:p>
            <a:pPr marL="285750" indent="-285750">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285750" indent="-285750">
              <a:buClr>
                <a:srgbClr val="0030FF"/>
              </a:buClr>
              <a:buSzPct val="150000"/>
              <a:buFont typeface="Arial" panose="020B0604020202020204" pitchFamily="34" charset="0"/>
              <a:buChar char="•"/>
            </a:pPr>
            <a:endParaRPr lang="de-DE" sz="1400" baseline="30000" dirty="0">
              <a:effectLst/>
              <a:latin typeface="Arial" panose="020B0604020202020204" pitchFamily="34" charset="0"/>
              <a:cs typeface="Arial" panose="020B0604020202020204" pitchFamily="34" charset="0"/>
            </a:endParaRPr>
          </a:p>
          <a:p>
            <a:pPr marL="285750" indent="-285750">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0E4E9CD8-CC27-D54B-7FA9-8876404DA715}"/>
              </a:ext>
            </a:extLst>
          </p:cNvPr>
          <p:cNvSpPr txBox="1"/>
          <p:nvPr/>
        </p:nvSpPr>
        <p:spPr>
          <a:xfrm>
            <a:off x="4280743"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2023</a:t>
            </a:r>
          </a:p>
        </p:txBody>
      </p:sp>
      <p:sp>
        <p:nvSpPr>
          <p:cNvPr id="28" name="Textfeld 27">
            <a:extLst>
              <a:ext uri="{FF2B5EF4-FFF2-40B4-BE49-F238E27FC236}">
                <a16:creationId xmlns:a16="http://schemas.microsoft.com/office/drawing/2014/main" id="{21B7A8D4-9B10-C347-DC99-0449985EBAEF}"/>
              </a:ext>
            </a:extLst>
          </p:cNvPr>
          <p:cNvSpPr txBox="1"/>
          <p:nvPr/>
        </p:nvSpPr>
        <p:spPr>
          <a:xfrm>
            <a:off x="4280743" y="2261003"/>
            <a:ext cx="1770160" cy="2585323"/>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Industrielle Abwärme</a:t>
            </a: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Teilausstieg Steinkohle</a:t>
            </a:r>
          </a:p>
          <a:p>
            <a:pPr>
              <a:buClr>
                <a:srgbClr val="0030FF"/>
              </a:buClr>
              <a:buSzPct val="150000"/>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err="1">
                <a:latin typeface="Arial" panose="020B0604020202020204" pitchFamily="34" charset="0"/>
                <a:cs typeface="Arial" panose="020B0604020202020204" pitchFamily="34" charset="0"/>
              </a:rPr>
              <a:t>Wasserstoffkoope</a:t>
            </a:r>
            <a:r>
              <a:rPr lang="de-DE" sz="1400" dirty="0">
                <a:latin typeface="Arial" panose="020B0604020202020204" pitchFamily="34" charset="0"/>
                <a:cs typeface="Arial" panose="020B0604020202020204" pitchFamily="34" charset="0"/>
              </a:rPr>
              <a:t>-</a:t>
            </a:r>
            <a:br>
              <a:rPr lang="de-DE" sz="1400" dirty="0">
                <a:latin typeface="Arial" panose="020B0604020202020204" pitchFamily="34" charset="0"/>
                <a:cs typeface="Arial" panose="020B0604020202020204" pitchFamily="34" charset="0"/>
              </a:rPr>
            </a:br>
            <a:r>
              <a:rPr lang="de-DE" sz="1400" dirty="0" err="1">
                <a:latin typeface="Arial" panose="020B0604020202020204" pitchFamily="34" charset="0"/>
                <a:cs typeface="Arial" panose="020B0604020202020204" pitchFamily="34" charset="0"/>
              </a:rPr>
              <a:t>ration</a:t>
            </a:r>
            <a:r>
              <a:rPr lang="de-DE" sz="1400" dirty="0">
                <a:latin typeface="Arial" panose="020B0604020202020204" pitchFamily="34" charset="0"/>
                <a:cs typeface="Arial" panose="020B0604020202020204" pitchFamily="34" charset="0"/>
              </a:rPr>
              <a:t> mit Zeppelin Power Systems</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Zweiter Wärme-speicher (5.000m</a:t>
            </a:r>
            <a:r>
              <a:rPr lang="de-DE" sz="1400" baseline="30000" dirty="0">
                <a:effectLst/>
                <a:latin typeface="Arial" panose="020B0604020202020204" pitchFamily="34" charset="0"/>
                <a:cs typeface="Arial" panose="020B0604020202020204" pitchFamily="34" charset="0"/>
              </a:rPr>
              <a:t>3</a:t>
            </a:r>
            <a:r>
              <a:rPr lang="de-DE" sz="1400" dirty="0">
                <a:effectLst/>
                <a:latin typeface="Arial" panose="020B0604020202020204" pitchFamily="34" charset="0"/>
                <a:cs typeface="Arial" panose="020B0604020202020204" pitchFamily="34" charset="0"/>
              </a:rPr>
              <a:t>)</a:t>
            </a:r>
          </a:p>
        </p:txBody>
      </p:sp>
      <p:sp>
        <p:nvSpPr>
          <p:cNvPr id="29" name="Textfeld 28">
            <a:extLst>
              <a:ext uri="{FF2B5EF4-FFF2-40B4-BE49-F238E27FC236}">
                <a16:creationId xmlns:a16="http://schemas.microsoft.com/office/drawing/2014/main" id="{005C04F4-52ED-5F0F-F6D7-AF1CEF96FEB8}"/>
              </a:ext>
            </a:extLst>
          </p:cNvPr>
          <p:cNvSpPr txBox="1"/>
          <p:nvPr/>
        </p:nvSpPr>
        <p:spPr>
          <a:xfrm>
            <a:off x="6199658"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2024</a:t>
            </a:r>
          </a:p>
        </p:txBody>
      </p:sp>
      <p:sp>
        <p:nvSpPr>
          <p:cNvPr id="31" name="Textfeld 30">
            <a:extLst>
              <a:ext uri="{FF2B5EF4-FFF2-40B4-BE49-F238E27FC236}">
                <a16:creationId xmlns:a16="http://schemas.microsoft.com/office/drawing/2014/main" id="{27A20E67-380D-A55C-19C8-FDFB2694D82F}"/>
              </a:ext>
            </a:extLst>
          </p:cNvPr>
          <p:cNvSpPr txBox="1"/>
          <p:nvPr/>
        </p:nvSpPr>
        <p:spPr>
          <a:xfrm>
            <a:off x="6234589" y="2261003"/>
            <a:ext cx="1728000" cy="1723549"/>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Zweite Power-</a:t>
            </a:r>
            <a:r>
              <a:rPr lang="de-DE" sz="1400" dirty="0" err="1">
                <a:effectLst/>
                <a:latin typeface="Arial" panose="020B0604020202020204" pitchFamily="34" charset="0"/>
                <a:cs typeface="Arial" panose="020B0604020202020204" pitchFamily="34" charset="0"/>
              </a:rPr>
              <a:t>to</a:t>
            </a:r>
            <a:r>
              <a:rPr lang="de-DE" sz="1400" dirty="0">
                <a:effectLst/>
                <a:latin typeface="Arial" panose="020B0604020202020204" pitchFamily="34" charset="0"/>
                <a:cs typeface="Arial" panose="020B0604020202020204" pitchFamily="34" charset="0"/>
              </a:rPr>
              <a:t>-Heat-Anlage errichten (30 MW)</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KWK ausbauen: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Gasturbine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(70 MW) + ggf. </a:t>
            </a:r>
            <a:r>
              <a:rPr lang="de-DE" sz="1400" spc="-40" dirty="0">
                <a:latin typeface="Arial" panose="020B0604020202020204" pitchFamily="34" charset="0"/>
                <a:cs typeface="Arial" panose="020B0604020202020204" pitchFamily="34" charset="0"/>
              </a:rPr>
              <a:t>Großwärmepumpe</a:t>
            </a:r>
          </a:p>
        </p:txBody>
      </p:sp>
      <p:sp>
        <p:nvSpPr>
          <p:cNvPr id="32" name="Textfeld 31">
            <a:extLst>
              <a:ext uri="{FF2B5EF4-FFF2-40B4-BE49-F238E27FC236}">
                <a16:creationId xmlns:a16="http://schemas.microsoft.com/office/drawing/2014/main" id="{5A846EBA-6725-6180-C0DB-4514AFE63F07}"/>
              </a:ext>
            </a:extLst>
          </p:cNvPr>
          <p:cNvSpPr txBox="1"/>
          <p:nvPr/>
        </p:nvSpPr>
        <p:spPr>
          <a:xfrm>
            <a:off x="8118573"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2025</a:t>
            </a:r>
          </a:p>
        </p:txBody>
      </p:sp>
      <p:sp>
        <p:nvSpPr>
          <p:cNvPr id="34" name="Textfeld 33">
            <a:extLst>
              <a:ext uri="{FF2B5EF4-FFF2-40B4-BE49-F238E27FC236}">
                <a16:creationId xmlns:a16="http://schemas.microsoft.com/office/drawing/2014/main" id="{A2725A0A-B6FC-EBF6-F6F0-BDD75E8FA4A8}"/>
              </a:ext>
            </a:extLst>
          </p:cNvPr>
          <p:cNvSpPr txBox="1"/>
          <p:nvPr/>
        </p:nvSpPr>
        <p:spPr>
          <a:xfrm>
            <a:off x="8118573" y="2261003"/>
            <a:ext cx="1728000" cy="3231654"/>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Endgültiger Steinkohleausstieg (Holzbetrieb)</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Inbetriebnahmen Gasturbine und Power-</a:t>
            </a:r>
            <a:r>
              <a:rPr lang="de-DE" sz="1400" dirty="0" err="1">
                <a:latin typeface="Arial" panose="020B0604020202020204" pitchFamily="34" charset="0"/>
                <a:cs typeface="Arial" panose="020B0604020202020204" pitchFamily="34" charset="0"/>
              </a:rPr>
              <a:t>to</a:t>
            </a:r>
            <a:r>
              <a:rPr lang="de-DE" sz="1400" dirty="0">
                <a:latin typeface="Arial" panose="020B0604020202020204" pitchFamily="34" charset="0"/>
                <a:cs typeface="Arial" panose="020B0604020202020204" pitchFamily="34" charset="0"/>
              </a:rPr>
              <a:t>-Heat</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KWK, industrielle Abwärme und regenerative Energien &gt;75 %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der Erzeugung</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PEF &lt;0,5</a:t>
            </a:r>
          </a:p>
        </p:txBody>
      </p:sp>
      <p:sp>
        <p:nvSpPr>
          <p:cNvPr id="35" name="Textfeld 34">
            <a:extLst>
              <a:ext uri="{FF2B5EF4-FFF2-40B4-BE49-F238E27FC236}">
                <a16:creationId xmlns:a16="http://schemas.microsoft.com/office/drawing/2014/main" id="{BFFBD76E-F455-F2A6-7475-013EA5AC0DE0}"/>
              </a:ext>
            </a:extLst>
          </p:cNvPr>
          <p:cNvSpPr txBox="1"/>
          <p:nvPr/>
        </p:nvSpPr>
        <p:spPr>
          <a:xfrm>
            <a:off x="10037486" y="1365805"/>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2030</a:t>
            </a:r>
          </a:p>
        </p:txBody>
      </p:sp>
      <p:sp>
        <p:nvSpPr>
          <p:cNvPr id="37" name="Textfeld 36">
            <a:extLst>
              <a:ext uri="{FF2B5EF4-FFF2-40B4-BE49-F238E27FC236}">
                <a16:creationId xmlns:a16="http://schemas.microsoft.com/office/drawing/2014/main" id="{8B6196B4-69A7-458D-BE52-E3ACEB75A379}"/>
              </a:ext>
            </a:extLst>
          </p:cNvPr>
          <p:cNvSpPr txBox="1"/>
          <p:nvPr/>
        </p:nvSpPr>
        <p:spPr>
          <a:xfrm>
            <a:off x="10037486" y="2307453"/>
            <a:ext cx="1728000" cy="861774"/>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Geothermie</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Erneuerbare Energien ausbauen</a:t>
            </a:r>
            <a:endParaRPr lang="de-DE" sz="1400" dirty="0">
              <a:effectLst/>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66641AB0-B25B-AE66-C42C-8AA24F371215}"/>
              </a:ext>
            </a:extLst>
          </p:cNvPr>
          <p:cNvSpPr/>
          <p:nvPr/>
        </p:nvSpPr>
        <p:spPr>
          <a:xfrm>
            <a:off x="10037486"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4B391244-F4BE-898A-3185-3E63C32E33A1}"/>
              </a:ext>
            </a:extLst>
          </p:cNvPr>
          <p:cNvSpPr/>
          <p:nvPr/>
        </p:nvSpPr>
        <p:spPr>
          <a:xfrm>
            <a:off x="8118573"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FBB04DF-2526-5128-0D50-C88EEDEDF1C8}"/>
              </a:ext>
            </a:extLst>
          </p:cNvPr>
          <p:cNvSpPr/>
          <p:nvPr/>
        </p:nvSpPr>
        <p:spPr>
          <a:xfrm>
            <a:off x="6199658"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698A7B1-B3D0-5839-711B-69C0CFCAD030}"/>
              </a:ext>
            </a:extLst>
          </p:cNvPr>
          <p:cNvSpPr/>
          <p:nvPr/>
        </p:nvSpPr>
        <p:spPr>
          <a:xfrm>
            <a:off x="4280743"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5585DFC-F229-8455-E0A7-13EAE4532BA3}"/>
              </a:ext>
            </a:extLst>
          </p:cNvPr>
          <p:cNvSpPr/>
          <p:nvPr/>
        </p:nvSpPr>
        <p:spPr>
          <a:xfrm>
            <a:off x="2361828"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16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Gerade Verbindung 18">
            <a:extLst>
              <a:ext uri="{FF2B5EF4-FFF2-40B4-BE49-F238E27FC236}">
                <a16:creationId xmlns:a16="http://schemas.microsoft.com/office/drawing/2014/main" id="{BCD60CD4-E8EC-ABD2-4D26-DAF4016D6E6A}"/>
              </a:ext>
            </a:extLst>
          </p:cNvPr>
          <p:cNvCxnSpPr>
            <a:cxnSpLocks/>
          </p:cNvCxnSpPr>
          <p:nvPr/>
        </p:nvCxnSpPr>
        <p:spPr>
          <a:xfrm>
            <a:off x="-245097" y="1905874"/>
            <a:ext cx="12735612" cy="0"/>
          </a:xfrm>
          <a:prstGeom prst="line">
            <a:avLst/>
          </a:prstGeom>
          <a:ln w="9525">
            <a:solidFill>
              <a:srgbClr val="001033"/>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CF0ECAA1-5123-B14B-AEAB-0520148E1B73}"/>
              </a:ext>
            </a:extLst>
          </p:cNvPr>
          <p:cNvSpPr txBox="1"/>
          <p:nvPr/>
        </p:nvSpPr>
        <p:spPr>
          <a:xfrm>
            <a:off x="442913" y="431662"/>
            <a:ext cx="8677938" cy="525785"/>
          </a:xfrm>
          <a:prstGeom prst="rect">
            <a:avLst/>
          </a:prstGeom>
          <a:noFill/>
        </p:spPr>
        <p:txBody>
          <a:bodyPr wrap="square" lIns="0" tIns="0" rIns="0" bIns="0" rtlCol="0">
            <a:spAutoFit/>
          </a:bodyPr>
          <a:lstStyle/>
          <a:p>
            <a:pPr>
              <a:lnSpc>
                <a:spcPts val="4120"/>
              </a:lnSpc>
            </a:pPr>
            <a:r>
              <a:rPr lang="de-DE" sz="3600" dirty="0">
                <a:latin typeface="Arial" panose="020B0604020202020204" pitchFamily="34" charset="0"/>
                <a:cs typeface="Arial" panose="020B0604020202020204" pitchFamily="34" charset="0"/>
              </a:rPr>
              <a:t>Wir denken Wärme neu</a:t>
            </a:r>
          </a:p>
        </p:txBody>
      </p:sp>
      <p:pic>
        <p:nvPicPr>
          <p:cNvPr id="23" name="Grafik 22">
            <a:extLst>
              <a:ext uri="{FF2B5EF4-FFF2-40B4-BE49-F238E27FC236}">
                <a16:creationId xmlns:a16="http://schemas.microsoft.com/office/drawing/2014/main" id="{16815CE4-38F8-2002-210F-795BAB78B4AC}"/>
              </a:ext>
            </a:extLst>
          </p:cNvPr>
          <p:cNvPicPr>
            <a:picLocks noChangeAspect="1"/>
          </p:cNvPicPr>
          <p:nvPr/>
        </p:nvPicPr>
        <p:blipFill>
          <a:blip r:embed="rId3"/>
          <a:stretch>
            <a:fillRect/>
          </a:stretch>
        </p:blipFill>
        <p:spPr>
          <a:xfrm>
            <a:off x="11316384" y="501428"/>
            <a:ext cx="449102" cy="588823"/>
          </a:xfrm>
          <a:prstGeom prst="rect">
            <a:avLst/>
          </a:prstGeom>
        </p:spPr>
      </p:pic>
      <p:sp>
        <p:nvSpPr>
          <p:cNvPr id="5" name="Textfeld 4">
            <a:extLst>
              <a:ext uri="{FF2B5EF4-FFF2-40B4-BE49-F238E27FC236}">
                <a16:creationId xmlns:a16="http://schemas.microsoft.com/office/drawing/2014/main" id="{8465AEF8-45EB-4418-753B-BE4A91C9392C}"/>
              </a:ext>
            </a:extLst>
          </p:cNvPr>
          <p:cNvSpPr txBox="1"/>
          <p:nvPr/>
        </p:nvSpPr>
        <p:spPr>
          <a:xfrm>
            <a:off x="4701107" y="3587689"/>
            <a:ext cx="2597820" cy="646331"/>
          </a:xfrm>
          <a:prstGeom prst="rect">
            <a:avLst/>
          </a:prstGeom>
          <a:noFill/>
        </p:spPr>
        <p:txBody>
          <a:bodyPr wrap="square">
            <a:spAutoFit/>
          </a:bodyPr>
          <a:lstStyle/>
          <a:p>
            <a:r>
              <a:rPr lang="de-DE" sz="1800" dirty="0">
                <a:solidFill>
                  <a:schemeClr val="bg1"/>
                </a:solidFill>
                <a:latin typeface="Arial" panose="020B0604020202020204" pitchFamily="34" charset="0"/>
                <a:cs typeface="Arial" panose="020B0604020202020204" pitchFamily="34" charset="0"/>
              </a:rPr>
              <a:t>Energiewende </a:t>
            </a:r>
            <a:br>
              <a:rPr lang="de-DE" sz="1800" dirty="0">
                <a:solidFill>
                  <a:schemeClr val="bg1"/>
                </a:solidFill>
                <a:latin typeface="Arial" panose="020B0604020202020204" pitchFamily="34" charset="0"/>
                <a:cs typeface="Arial" panose="020B0604020202020204" pitchFamily="34" charset="0"/>
              </a:rPr>
            </a:br>
            <a:r>
              <a:rPr lang="de-DE" sz="1800" dirty="0">
                <a:solidFill>
                  <a:schemeClr val="bg1"/>
                </a:solidFill>
                <a:latin typeface="Arial" panose="020B0604020202020204" pitchFamily="34" charset="0"/>
                <a:cs typeface="Arial" panose="020B0604020202020204" pitchFamily="34" charset="0"/>
              </a:rPr>
              <a:t>in der Energiekrise</a:t>
            </a:r>
          </a:p>
        </p:txBody>
      </p:sp>
      <p:sp>
        <p:nvSpPr>
          <p:cNvPr id="11" name="Textfeld 10">
            <a:extLst>
              <a:ext uri="{FF2B5EF4-FFF2-40B4-BE49-F238E27FC236}">
                <a16:creationId xmlns:a16="http://schemas.microsoft.com/office/drawing/2014/main" id="{E053CCED-6151-602C-C088-FFECDBE03262}"/>
              </a:ext>
            </a:extLst>
          </p:cNvPr>
          <p:cNvSpPr txBox="1"/>
          <p:nvPr/>
        </p:nvSpPr>
        <p:spPr>
          <a:xfrm>
            <a:off x="442913"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201</a:t>
            </a:r>
            <a:r>
              <a:rPr lang="de-DE" sz="1400" spc="300" dirty="0">
                <a:effectLst/>
                <a:latin typeface="Arial" panose="020B0604020202020204" pitchFamily="34" charset="0"/>
                <a:cs typeface="Arial" panose="020B0604020202020204" pitchFamily="34" charset="0"/>
              </a:rPr>
              <a:t>5–</a:t>
            </a:r>
            <a:r>
              <a:rPr lang="de-DE" sz="1400" dirty="0">
                <a:effectLst/>
                <a:latin typeface="Arial" panose="020B0604020202020204" pitchFamily="34" charset="0"/>
                <a:cs typeface="Arial" panose="020B0604020202020204" pitchFamily="34" charset="0"/>
              </a:rPr>
              <a:t>2020</a:t>
            </a:r>
          </a:p>
        </p:txBody>
      </p:sp>
      <p:sp>
        <p:nvSpPr>
          <p:cNvPr id="16" name="Oval 15">
            <a:extLst>
              <a:ext uri="{FF2B5EF4-FFF2-40B4-BE49-F238E27FC236}">
                <a16:creationId xmlns:a16="http://schemas.microsoft.com/office/drawing/2014/main" id="{0E32E1EB-F502-F2E4-9D3E-7A66E0FD5124}"/>
              </a:ext>
            </a:extLst>
          </p:cNvPr>
          <p:cNvSpPr/>
          <p:nvPr/>
        </p:nvSpPr>
        <p:spPr>
          <a:xfrm>
            <a:off x="442913"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E3A3F216-13A4-B5CB-2E79-75D58EE1F6C6}"/>
              </a:ext>
            </a:extLst>
          </p:cNvPr>
          <p:cNvSpPr txBox="1"/>
          <p:nvPr/>
        </p:nvSpPr>
        <p:spPr>
          <a:xfrm>
            <a:off x="2361828"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a:t>
            </a:r>
            <a:r>
              <a:rPr lang="de-DE" sz="1400" spc="300" dirty="0">
                <a:effectLst/>
                <a:latin typeface="Arial" panose="020B0604020202020204" pitchFamily="34" charset="0"/>
                <a:cs typeface="Arial" panose="020B0604020202020204" pitchFamily="34" charset="0"/>
              </a:rPr>
              <a:t>1–</a:t>
            </a:r>
            <a:r>
              <a:rPr lang="de-DE" sz="1400" dirty="0">
                <a:effectLst/>
                <a:latin typeface="Arial" panose="020B0604020202020204" pitchFamily="34" charset="0"/>
                <a:cs typeface="Arial" panose="020B0604020202020204" pitchFamily="34" charset="0"/>
              </a:rPr>
              <a:t>2022</a:t>
            </a:r>
          </a:p>
        </p:txBody>
      </p:sp>
      <p:sp>
        <p:nvSpPr>
          <p:cNvPr id="24" name="Textfeld 23">
            <a:extLst>
              <a:ext uri="{FF2B5EF4-FFF2-40B4-BE49-F238E27FC236}">
                <a16:creationId xmlns:a16="http://schemas.microsoft.com/office/drawing/2014/main" id="{4B89054F-9D49-5128-B260-43D40F1DBB14}"/>
              </a:ext>
            </a:extLst>
          </p:cNvPr>
          <p:cNvSpPr txBox="1"/>
          <p:nvPr/>
        </p:nvSpPr>
        <p:spPr>
          <a:xfrm>
            <a:off x="442911" y="2261003"/>
            <a:ext cx="1800000" cy="2944396"/>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Power-</a:t>
            </a:r>
            <a:r>
              <a:rPr lang="de-DE" sz="1400" dirty="0" err="1">
                <a:effectLst/>
                <a:latin typeface="Arial" panose="020B0604020202020204" pitchFamily="34" charset="0"/>
                <a:cs typeface="Arial" panose="020B0604020202020204" pitchFamily="34" charset="0"/>
              </a:rPr>
              <a:t>to</a:t>
            </a:r>
            <a:r>
              <a:rPr lang="de-DE" sz="1400" dirty="0">
                <a:effectLst/>
                <a:latin typeface="Arial" panose="020B0604020202020204" pitchFamily="34" charset="0"/>
                <a:cs typeface="Arial" panose="020B0604020202020204" pitchFamily="34" charset="0"/>
              </a:rPr>
              <a:t>-Heat (10W)</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Wärmespeicher 10.000m</a:t>
            </a:r>
            <a:r>
              <a:rPr lang="de-DE" sz="1400" baseline="30000" dirty="0">
                <a:effectLst/>
                <a:latin typeface="Arial" panose="020B0604020202020204" pitchFamily="34" charset="0"/>
                <a:cs typeface="Arial" panose="020B0604020202020204" pitchFamily="34" charset="0"/>
              </a:rPr>
              <a:t>3</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IÖW-Forschungs-projekt „Urbane Wärmewende“</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Intelligentes Wärmenetz</a:t>
            </a:r>
          </a:p>
          <a:p>
            <a:pPr marL="179388" indent="-179388">
              <a:buClr>
                <a:srgbClr val="0030FF"/>
              </a:buClr>
              <a:buSzPct val="150000"/>
              <a:buFont typeface="Arial" panose="020B0604020202020204" pitchFamily="34" charset="0"/>
              <a:buChar char="•"/>
            </a:pPr>
            <a:endParaRPr lang="de-DE" sz="1400" baseline="30000" dirty="0">
              <a:effectLst/>
              <a:latin typeface="Arial" panose="020B0604020202020204" pitchFamily="34" charset="0"/>
              <a:cs typeface="Arial" panose="020B0604020202020204" pitchFamily="34" charset="0"/>
            </a:endParaRPr>
          </a:p>
          <a:p>
            <a:pPr marL="285750" indent="-285750">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240CEA30-7690-31FE-04D4-19A657809ED4}"/>
              </a:ext>
            </a:extLst>
          </p:cNvPr>
          <p:cNvSpPr txBox="1"/>
          <p:nvPr/>
        </p:nvSpPr>
        <p:spPr>
          <a:xfrm>
            <a:off x="2361830" y="2261003"/>
            <a:ext cx="1728000" cy="4452501"/>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Start 70 Mio.-Euro-Investition in Wärmewende</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Planung und Genehmigung</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Reallabor Energiewende</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Neues BHKW und </a:t>
            </a:r>
            <a:r>
              <a:rPr lang="de-DE" sz="1400" spc="-40" dirty="0">
                <a:effectLst/>
                <a:latin typeface="Arial" panose="020B0604020202020204" pitchFamily="34" charset="0"/>
                <a:cs typeface="Arial" panose="020B0604020202020204" pitchFamily="34" charset="0"/>
              </a:rPr>
              <a:t>Großwärmepumpe</a:t>
            </a:r>
            <a:r>
              <a:rPr lang="de-DE" sz="1400" spc="-50" dirty="0">
                <a:effectLst/>
                <a:latin typeface="Arial" panose="020B0604020202020204" pitchFamily="34" charset="0"/>
                <a:cs typeface="Arial" panose="020B0604020202020204" pitchFamily="34" charset="0"/>
              </a:rPr>
              <a:t> </a:t>
            </a:r>
            <a:r>
              <a:rPr lang="de-DE" sz="1400" dirty="0">
                <a:effectLst/>
                <a:latin typeface="Arial" panose="020B0604020202020204" pitchFamily="34" charset="0"/>
                <a:cs typeface="Arial" panose="020B0604020202020204" pitchFamily="34" charset="0"/>
              </a:rPr>
              <a:t>(10 MW)</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Gasdruckstation, Umspannwerk</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CO</a:t>
            </a:r>
            <a:r>
              <a:rPr lang="de-DE" sz="1400" baseline="-25000" dirty="0">
                <a:effectLst/>
                <a:latin typeface="Arial" panose="020B0604020202020204" pitchFamily="34" charset="0"/>
                <a:cs typeface="Arial" panose="020B0604020202020204" pitchFamily="34" charset="0"/>
              </a:rPr>
              <a:t>2 </a:t>
            </a:r>
            <a:r>
              <a:rPr lang="de-DE" sz="1400" dirty="0">
                <a:effectLst/>
                <a:latin typeface="Arial" panose="020B0604020202020204" pitchFamily="34" charset="0"/>
                <a:cs typeface="Arial" panose="020B0604020202020204" pitchFamily="34" charset="0"/>
              </a:rPr>
              <a:t>= 92,5g/kWh</a:t>
            </a:r>
          </a:p>
          <a:p>
            <a:pPr marL="285750" indent="-285750">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285750" indent="-285750">
              <a:buClr>
                <a:srgbClr val="0030FF"/>
              </a:buClr>
              <a:buSzPct val="150000"/>
              <a:buFont typeface="Arial" panose="020B0604020202020204" pitchFamily="34" charset="0"/>
              <a:buChar char="•"/>
            </a:pPr>
            <a:endParaRPr lang="de-DE" sz="1400" baseline="30000" dirty="0">
              <a:effectLst/>
              <a:latin typeface="Arial" panose="020B0604020202020204" pitchFamily="34" charset="0"/>
              <a:cs typeface="Arial" panose="020B0604020202020204" pitchFamily="34" charset="0"/>
            </a:endParaRPr>
          </a:p>
          <a:p>
            <a:pPr marL="285750" indent="-285750">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0E4E9CD8-CC27-D54B-7FA9-8876404DA715}"/>
              </a:ext>
            </a:extLst>
          </p:cNvPr>
          <p:cNvSpPr txBox="1"/>
          <p:nvPr/>
        </p:nvSpPr>
        <p:spPr>
          <a:xfrm>
            <a:off x="4280743"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2023</a:t>
            </a:r>
          </a:p>
        </p:txBody>
      </p:sp>
      <p:sp>
        <p:nvSpPr>
          <p:cNvPr id="28" name="Textfeld 27">
            <a:extLst>
              <a:ext uri="{FF2B5EF4-FFF2-40B4-BE49-F238E27FC236}">
                <a16:creationId xmlns:a16="http://schemas.microsoft.com/office/drawing/2014/main" id="{21B7A8D4-9B10-C347-DC99-0449985EBAEF}"/>
              </a:ext>
            </a:extLst>
          </p:cNvPr>
          <p:cNvSpPr txBox="1"/>
          <p:nvPr/>
        </p:nvSpPr>
        <p:spPr>
          <a:xfrm>
            <a:off x="4280743" y="2261003"/>
            <a:ext cx="1770160" cy="2585323"/>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Industrielle Abwärme</a:t>
            </a: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Teilausstieg Steinkohle</a:t>
            </a:r>
          </a:p>
          <a:p>
            <a:pPr>
              <a:buClr>
                <a:srgbClr val="0030FF"/>
              </a:buClr>
              <a:buSzPct val="150000"/>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err="1">
                <a:latin typeface="Arial" panose="020B0604020202020204" pitchFamily="34" charset="0"/>
                <a:cs typeface="Arial" panose="020B0604020202020204" pitchFamily="34" charset="0"/>
              </a:rPr>
              <a:t>Wasserstoffkoope</a:t>
            </a:r>
            <a:r>
              <a:rPr lang="de-DE" sz="1400" dirty="0">
                <a:latin typeface="Arial" panose="020B0604020202020204" pitchFamily="34" charset="0"/>
                <a:cs typeface="Arial" panose="020B0604020202020204" pitchFamily="34" charset="0"/>
              </a:rPr>
              <a:t>-</a:t>
            </a:r>
            <a:br>
              <a:rPr lang="de-DE" sz="1400" dirty="0">
                <a:latin typeface="Arial" panose="020B0604020202020204" pitchFamily="34" charset="0"/>
                <a:cs typeface="Arial" panose="020B0604020202020204" pitchFamily="34" charset="0"/>
              </a:rPr>
            </a:br>
            <a:r>
              <a:rPr lang="de-DE" sz="1400" dirty="0" err="1">
                <a:latin typeface="Arial" panose="020B0604020202020204" pitchFamily="34" charset="0"/>
                <a:cs typeface="Arial" panose="020B0604020202020204" pitchFamily="34" charset="0"/>
              </a:rPr>
              <a:t>ration</a:t>
            </a:r>
            <a:r>
              <a:rPr lang="de-DE" sz="1400" dirty="0">
                <a:latin typeface="Arial" panose="020B0604020202020204" pitchFamily="34" charset="0"/>
                <a:cs typeface="Arial" panose="020B0604020202020204" pitchFamily="34" charset="0"/>
              </a:rPr>
              <a:t> mit Zeppelin Power Systems</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Zweiter Wärme-speicher (5.000m</a:t>
            </a:r>
            <a:r>
              <a:rPr lang="de-DE" sz="1400" baseline="30000" dirty="0">
                <a:effectLst/>
                <a:latin typeface="Arial" panose="020B0604020202020204" pitchFamily="34" charset="0"/>
                <a:cs typeface="Arial" panose="020B0604020202020204" pitchFamily="34" charset="0"/>
              </a:rPr>
              <a:t>3</a:t>
            </a:r>
            <a:r>
              <a:rPr lang="de-DE" sz="1400" dirty="0">
                <a:effectLst/>
                <a:latin typeface="Arial" panose="020B0604020202020204" pitchFamily="34" charset="0"/>
                <a:cs typeface="Arial" panose="020B0604020202020204" pitchFamily="34" charset="0"/>
              </a:rPr>
              <a:t>)</a:t>
            </a:r>
          </a:p>
        </p:txBody>
      </p:sp>
      <p:sp>
        <p:nvSpPr>
          <p:cNvPr id="29" name="Textfeld 28">
            <a:extLst>
              <a:ext uri="{FF2B5EF4-FFF2-40B4-BE49-F238E27FC236}">
                <a16:creationId xmlns:a16="http://schemas.microsoft.com/office/drawing/2014/main" id="{005C04F4-52ED-5F0F-F6D7-AF1CEF96FEB8}"/>
              </a:ext>
            </a:extLst>
          </p:cNvPr>
          <p:cNvSpPr txBox="1"/>
          <p:nvPr/>
        </p:nvSpPr>
        <p:spPr>
          <a:xfrm>
            <a:off x="6199658"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2024</a:t>
            </a:r>
          </a:p>
        </p:txBody>
      </p:sp>
      <p:sp>
        <p:nvSpPr>
          <p:cNvPr id="31" name="Textfeld 30">
            <a:extLst>
              <a:ext uri="{FF2B5EF4-FFF2-40B4-BE49-F238E27FC236}">
                <a16:creationId xmlns:a16="http://schemas.microsoft.com/office/drawing/2014/main" id="{27A20E67-380D-A55C-19C8-FDFB2694D82F}"/>
              </a:ext>
            </a:extLst>
          </p:cNvPr>
          <p:cNvSpPr txBox="1"/>
          <p:nvPr/>
        </p:nvSpPr>
        <p:spPr>
          <a:xfrm>
            <a:off x="6234589" y="2261003"/>
            <a:ext cx="1728000" cy="1723549"/>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Zweite Power-</a:t>
            </a:r>
            <a:r>
              <a:rPr lang="de-DE" sz="1400" dirty="0" err="1">
                <a:effectLst/>
                <a:latin typeface="Arial" panose="020B0604020202020204" pitchFamily="34" charset="0"/>
                <a:cs typeface="Arial" panose="020B0604020202020204" pitchFamily="34" charset="0"/>
              </a:rPr>
              <a:t>to</a:t>
            </a:r>
            <a:r>
              <a:rPr lang="de-DE" sz="1400" dirty="0">
                <a:effectLst/>
                <a:latin typeface="Arial" panose="020B0604020202020204" pitchFamily="34" charset="0"/>
                <a:cs typeface="Arial" panose="020B0604020202020204" pitchFamily="34" charset="0"/>
              </a:rPr>
              <a:t>-Heat-Anlage errichten (30 MW)</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KWK ausbauen: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Gasturbine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(70 MW) + ggf. </a:t>
            </a:r>
            <a:r>
              <a:rPr lang="de-DE" sz="1400" spc="-40" dirty="0">
                <a:latin typeface="Arial" panose="020B0604020202020204" pitchFamily="34" charset="0"/>
                <a:cs typeface="Arial" panose="020B0604020202020204" pitchFamily="34" charset="0"/>
              </a:rPr>
              <a:t>Großwärmepumpe</a:t>
            </a:r>
          </a:p>
        </p:txBody>
      </p:sp>
      <p:sp>
        <p:nvSpPr>
          <p:cNvPr id="32" name="Textfeld 31">
            <a:extLst>
              <a:ext uri="{FF2B5EF4-FFF2-40B4-BE49-F238E27FC236}">
                <a16:creationId xmlns:a16="http://schemas.microsoft.com/office/drawing/2014/main" id="{5A846EBA-6725-6180-C0DB-4514AFE63F07}"/>
              </a:ext>
            </a:extLst>
          </p:cNvPr>
          <p:cNvSpPr txBox="1"/>
          <p:nvPr/>
        </p:nvSpPr>
        <p:spPr>
          <a:xfrm>
            <a:off x="8118573" y="1358479"/>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2025</a:t>
            </a:r>
          </a:p>
        </p:txBody>
      </p:sp>
      <p:sp>
        <p:nvSpPr>
          <p:cNvPr id="34" name="Textfeld 33">
            <a:extLst>
              <a:ext uri="{FF2B5EF4-FFF2-40B4-BE49-F238E27FC236}">
                <a16:creationId xmlns:a16="http://schemas.microsoft.com/office/drawing/2014/main" id="{A2725A0A-B6FC-EBF6-F6F0-BDD75E8FA4A8}"/>
              </a:ext>
            </a:extLst>
          </p:cNvPr>
          <p:cNvSpPr txBox="1"/>
          <p:nvPr/>
        </p:nvSpPr>
        <p:spPr>
          <a:xfrm>
            <a:off x="8118573" y="2261003"/>
            <a:ext cx="1728000" cy="3231654"/>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effectLst/>
                <a:latin typeface="Arial" panose="020B0604020202020204" pitchFamily="34" charset="0"/>
                <a:cs typeface="Arial" panose="020B0604020202020204" pitchFamily="34" charset="0"/>
              </a:rPr>
              <a:t>Endgültiger Steinkohleausstieg (Holzbetrieb)</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Inbetriebnahmen Gasturbine und Power-</a:t>
            </a:r>
            <a:r>
              <a:rPr lang="de-DE" sz="1400" dirty="0" err="1">
                <a:latin typeface="Arial" panose="020B0604020202020204" pitchFamily="34" charset="0"/>
                <a:cs typeface="Arial" panose="020B0604020202020204" pitchFamily="34" charset="0"/>
              </a:rPr>
              <a:t>to</a:t>
            </a:r>
            <a:r>
              <a:rPr lang="de-DE" sz="1400" dirty="0">
                <a:latin typeface="Arial" panose="020B0604020202020204" pitchFamily="34" charset="0"/>
                <a:cs typeface="Arial" panose="020B0604020202020204" pitchFamily="34" charset="0"/>
              </a:rPr>
              <a:t>-Heat</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KWK, industrielle Abwärme und regenerative Energien &gt;75 %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der Erzeugung</a:t>
            </a:r>
          </a:p>
          <a:p>
            <a:pPr marL="179388" indent="-179388">
              <a:buClr>
                <a:srgbClr val="0030FF"/>
              </a:buClr>
              <a:buSzPct val="150000"/>
              <a:buFont typeface="Arial" panose="020B0604020202020204" pitchFamily="34" charset="0"/>
              <a:buChar char="•"/>
            </a:pPr>
            <a:endParaRPr lang="de-DE" sz="1400" dirty="0">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PEF &lt;0,5</a:t>
            </a:r>
          </a:p>
        </p:txBody>
      </p:sp>
      <p:sp>
        <p:nvSpPr>
          <p:cNvPr id="35" name="Textfeld 34">
            <a:extLst>
              <a:ext uri="{FF2B5EF4-FFF2-40B4-BE49-F238E27FC236}">
                <a16:creationId xmlns:a16="http://schemas.microsoft.com/office/drawing/2014/main" id="{BFFBD76E-F455-F2A6-7475-013EA5AC0DE0}"/>
              </a:ext>
            </a:extLst>
          </p:cNvPr>
          <p:cNvSpPr txBox="1"/>
          <p:nvPr/>
        </p:nvSpPr>
        <p:spPr>
          <a:xfrm>
            <a:off x="10037486" y="1365805"/>
            <a:ext cx="1374012" cy="215444"/>
          </a:xfrm>
          <a:prstGeom prst="rect">
            <a:avLst/>
          </a:prstGeom>
          <a:noFill/>
        </p:spPr>
        <p:txBody>
          <a:bodyPr wrap="square" lIns="0" tIns="0" rIns="0" bIns="0">
            <a:spAutoFit/>
          </a:bodyPr>
          <a:lstStyle/>
          <a:p>
            <a:r>
              <a:rPr lang="de-DE" sz="1400" dirty="0">
                <a:effectLst/>
                <a:latin typeface="Arial" panose="020B0604020202020204" pitchFamily="34" charset="0"/>
                <a:cs typeface="Arial" panose="020B0604020202020204" pitchFamily="34" charset="0"/>
              </a:rPr>
              <a:t>2030</a:t>
            </a:r>
          </a:p>
        </p:txBody>
      </p:sp>
      <p:sp>
        <p:nvSpPr>
          <p:cNvPr id="37" name="Textfeld 36">
            <a:extLst>
              <a:ext uri="{FF2B5EF4-FFF2-40B4-BE49-F238E27FC236}">
                <a16:creationId xmlns:a16="http://schemas.microsoft.com/office/drawing/2014/main" id="{8B6196B4-69A7-458D-BE52-E3ACEB75A379}"/>
              </a:ext>
            </a:extLst>
          </p:cNvPr>
          <p:cNvSpPr txBox="1"/>
          <p:nvPr/>
        </p:nvSpPr>
        <p:spPr>
          <a:xfrm>
            <a:off x="10037486" y="2307453"/>
            <a:ext cx="1728000" cy="861774"/>
          </a:xfrm>
          <a:prstGeom prst="rect">
            <a:avLst/>
          </a:prstGeom>
          <a:noFill/>
        </p:spPr>
        <p:txBody>
          <a:bodyPr wrap="square" lIns="0" tIns="0" rIns="0" bIns="0">
            <a:spAutoFit/>
          </a:bodyPr>
          <a:lstStyle/>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Geothermie</a:t>
            </a:r>
          </a:p>
          <a:p>
            <a:pPr marL="179388" indent="-179388">
              <a:buClr>
                <a:srgbClr val="0030FF"/>
              </a:buClr>
              <a:buSzPct val="150000"/>
              <a:buFont typeface="Arial" panose="020B0604020202020204" pitchFamily="34" charset="0"/>
              <a:buChar char="•"/>
            </a:pPr>
            <a:endParaRPr lang="de-DE" sz="1400" dirty="0">
              <a:effectLst/>
              <a:latin typeface="Arial" panose="020B0604020202020204" pitchFamily="34" charset="0"/>
              <a:cs typeface="Arial" panose="020B0604020202020204" pitchFamily="34" charset="0"/>
            </a:endParaRPr>
          </a:p>
          <a:p>
            <a:pPr marL="179388" indent="-179388">
              <a:buClr>
                <a:srgbClr val="0030FF"/>
              </a:buClr>
              <a:buSzPct val="150000"/>
              <a:buFont typeface="Arial" panose="020B0604020202020204" pitchFamily="34" charset="0"/>
              <a:buChar char="•"/>
            </a:pPr>
            <a:r>
              <a:rPr lang="de-DE" sz="1400" dirty="0">
                <a:latin typeface="Arial" panose="020B0604020202020204" pitchFamily="34" charset="0"/>
                <a:cs typeface="Arial" panose="020B0604020202020204" pitchFamily="34" charset="0"/>
              </a:rPr>
              <a:t>Erneuerbare Energien ausbauen</a:t>
            </a:r>
            <a:endParaRPr lang="de-DE" sz="1400" dirty="0">
              <a:effectLst/>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66641AB0-B25B-AE66-C42C-8AA24F371215}"/>
              </a:ext>
            </a:extLst>
          </p:cNvPr>
          <p:cNvSpPr/>
          <p:nvPr/>
        </p:nvSpPr>
        <p:spPr>
          <a:xfrm>
            <a:off x="10037486"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4B391244-F4BE-898A-3185-3E63C32E33A1}"/>
              </a:ext>
            </a:extLst>
          </p:cNvPr>
          <p:cNvSpPr/>
          <p:nvPr/>
        </p:nvSpPr>
        <p:spPr>
          <a:xfrm>
            <a:off x="8118573"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FBB04DF-2526-5128-0D50-C88EEDEDF1C8}"/>
              </a:ext>
            </a:extLst>
          </p:cNvPr>
          <p:cNvSpPr/>
          <p:nvPr/>
        </p:nvSpPr>
        <p:spPr>
          <a:xfrm>
            <a:off x="6199658"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698A7B1-B3D0-5839-711B-69C0CFCAD030}"/>
              </a:ext>
            </a:extLst>
          </p:cNvPr>
          <p:cNvSpPr/>
          <p:nvPr/>
        </p:nvSpPr>
        <p:spPr>
          <a:xfrm>
            <a:off x="4280743"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5585DFC-F229-8455-E0A7-13EAE4532BA3}"/>
              </a:ext>
            </a:extLst>
          </p:cNvPr>
          <p:cNvSpPr/>
          <p:nvPr/>
        </p:nvSpPr>
        <p:spPr>
          <a:xfrm>
            <a:off x="2361828" y="1790213"/>
            <a:ext cx="223206" cy="223206"/>
          </a:xfrm>
          <a:prstGeom prst="ellipse">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4B432386-7929-A993-B2AE-D416A11EDED1}"/>
              </a:ext>
            </a:extLst>
          </p:cNvPr>
          <p:cNvSpPr/>
          <p:nvPr/>
        </p:nvSpPr>
        <p:spPr>
          <a:xfrm>
            <a:off x="4756211" y="2609853"/>
            <a:ext cx="5926159" cy="3204487"/>
          </a:xfrm>
          <a:prstGeom prst="rect">
            <a:avLst/>
          </a:prstGeom>
          <a:solidFill>
            <a:srgbClr val="003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99709E1E-54D5-9A1E-A1CB-56FE28C45A65}"/>
              </a:ext>
            </a:extLst>
          </p:cNvPr>
          <p:cNvSpPr txBox="1"/>
          <p:nvPr/>
        </p:nvSpPr>
        <p:spPr>
          <a:xfrm>
            <a:off x="4947284" y="2772725"/>
            <a:ext cx="6896012" cy="3231654"/>
          </a:xfrm>
          <a:prstGeom prst="rect">
            <a:avLst/>
          </a:prstGeom>
          <a:noFill/>
        </p:spPr>
        <p:txBody>
          <a:bodyPr wrap="square" lIns="0" tIns="0" rIns="0" bIns="0" numCol="1" rtlCol="0">
            <a:noAutofit/>
          </a:bodyPr>
          <a:lstStyle/>
          <a:p>
            <a:pPr fontAlgn="t">
              <a:buClr>
                <a:srgbClr val="0030FF"/>
              </a:buClr>
              <a:buSzPct val="100000"/>
            </a:pP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Wir waren auf einem guten Weg zur </a:t>
            </a:r>
            <a:b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grünen Wärme – dann kam die Energiekrise. </a:t>
            </a:r>
            <a:b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Jetzt finden wir neue Wege.</a:t>
            </a:r>
          </a:p>
          <a:p>
            <a:pPr fontAlgn="t">
              <a:buClr>
                <a:srgbClr val="0030FF"/>
              </a:buClr>
              <a:buSzPct val="100000"/>
            </a:pPr>
            <a:endPar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fontAlgn="t">
              <a:buClr>
                <a:srgbClr val="0030FF"/>
              </a:buClr>
              <a:buSzPct val="100000"/>
            </a:pP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Die Ziele jedoch bleiben: </a:t>
            </a:r>
          </a:p>
          <a:p>
            <a:pPr fontAlgn="t">
              <a:buClr>
                <a:srgbClr val="0030FF"/>
              </a:buClr>
              <a:buSzPct val="100000"/>
            </a:pP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Bis 2025 steigen wir aus der Steinkohle aus.</a:t>
            </a:r>
          </a:p>
          <a:p>
            <a:pPr fontAlgn="t">
              <a:buClr>
                <a:srgbClr val="0030FF"/>
              </a:buClr>
              <a:buSzPct val="100000"/>
            </a:pP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Bis 2030 liegt unser Anteil erneuerbarer </a:t>
            </a:r>
            <a:b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Energien bei 80 Prozent.</a:t>
            </a:r>
          </a:p>
          <a:p>
            <a:pPr fontAlgn="t">
              <a:buClr>
                <a:srgbClr val="0030FF"/>
              </a:buClr>
              <a:buSzPct val="100000"/>
            </a:pPr>
            <a:r>
              <a:rPr lang="de-DE" dirty="0">
                <a:solidFill>
                  <a:schemeClr val="bg1"/>
                </a:solidFill>
                <a:effectLst/>
                <a:latin typeface="Arial" panose="020B0604020202020204" pitchFamily="34" charset="0"/>
                <a:ea typeface="Calibri" panose="020F0502020204030204" pitchFamily="34" charset="0"/>
                <a:cs typeface="Arial" panose="020B0604020202020204" pitchFamily="34" charset="0"/>
              </a:rPr>
              <a:t>Bis 2045 ist das FHW klimaneutral.</a:t>
            </a:r>
          </a:p>
        </p:txBody>
      </p:sp>
    </p:spTree>
    <p:extLst>
      <p:ext uri="{BB962C8B-B14F-4D97-AF65-F5344CB8AC3E}">
        <p14:creationId xmlns:p14="http://schemas.microsoft.com/office/powerpoint/2010/main" val="668980549"/>
      </p:ext>
    </p:extLst>
  </p:cSld>
  <p:clrMapOvr>
    <a:masterClrMapping/>
  </p:clrMapOvr>
</p:sld>
</file>

<file path=ppt/theme/theme1.xml><?xml version="1.0" encoding="utf-8"?>
<a:theme xmlns:a="http://schemas.openxmlformats.org/drawingml/2006/main" name="Titelfoli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vorlage_Tite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nderseite für Zitate (o.Ä.)">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nderseite für Präsentationsen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1127</Words>
  <Application>Microsoft Macintosh PowerPoint</Application>
  <PresentationFormat>Breitbild</PresentationFormat>
  <Paragraphs>218</Paragraphs>
  <Slides>12</Slides>
  <Notes>9</Notes>
  <HiddenSlides>0</HiddenSlides>
  <MMClips>0</MMClips>
  <ScaleCrop>false</ScaleCrop>
  <HeadingPairs>
    <vt:vector size="6" baseType="variant">
      <vt:variant>
        <vt:lpstr>Verwendete Schriftarten</vt:lpstr>
      </vt:variant>
      <vt:variant>
        <vt:i4>1</vt:i4>
      </vt:variant>
      <vt:variant>
        <vt:lpstr>Design</vt:lpstr>
      </vt:variant>
      <vt:variant>
        <vt:i4>4</vt:i4>
      </vt:variant>
      <vt:variant>
        <vt:lpstr>Folientitel</vt:lpstr>
      </vt:variant>
      <vt:variant>
        <vt:i4>12</vt:i4>
      </vt:variant>
    </vt:vector>
  </HeadingPairs>
  <TitlesOfParts>
    <vt:vector size="17" baseType="lpstr">
      <vt:lpstr>Arial</vt:lpstr>
      <vt:lpstr>Titelfolie</vt:lpstr>
      <vt:lpstr>Mastervorlage_Titel</vt:lpstr>
      <vt:lpstr>Sonderseite für Zitate (o.Ä.)</vt:lpstr>
      <vt:lpstr>Sonderseite für Präsentationsende</vt:lpstr>
      <vt:lpstr>PowerPoint-Präsentation</vt:lpstr>
      <vt:lpstr>Das FHW in Zahlen</vt:lpstr>
      <vt:lpstr>Das FHW in Zahlen</vt:lpstr>
      <vt:lpstr>Unsere Kiezwärme ist</vt:lpstr>
      <vt:lpstr>PowerPoint-Präsentation</vt:lpstr>
      <vt:lpstr>PowerPoint-Präsentation</vt:lpstr>
      <vt:lpstr>PowerPoint-Präsentation</vt:lpstr>
      <vt:lpstr>PowerPoint-Präsentation</vt:lpstr>
      <vt:lpstr>PowerPoint-Präsentation</vt:lpstr>
      <vt:lpstr>Reallabor Großwärmepumpe</vt:lpstr>
      <vt:lpstr>Verbreitungsgebiet</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FHW Unternehmenspräsentation</dc:title>
  <dc:subject/>
  <dc:creator>Novamondo</dc:creator>
  <cp:keywords/>
  <dc:description/>
  <cp:lastModifiedBy>Leonie Egge</cp:lastModifiedBy>
  <cp:revision>57</cp:revision>
  <dcterms:created xsi:type="dcterms:W3CDTF">2022-03-22T14:45:02Z</dcterms:created>
  <dcterms:modified xsi:type="dcterms:W3CDTF">2023-01-11T16:04:33Z</dcterms:modified>
  <cp:category/>
</cp:coreProperties>
</file>